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1"/>
  </p:sldMasterIdLst>
  <p:notesMasterIdLst>
    <p:notesMasterId r:id="rId29"/>
  </p:notesMasterIdLst>
  <p:handoutMasterIdLst>
    <p:handoutMasterId r:id="rId30"/>
  </p:handoutMasterIdLst>
  <p:sldIdLst>
    <p:sldId id="348" r:id="rId2"/>
    <p:sldId id="314" r:id="rId3"/>
    <p:sldId id="347" r:id="rId4"/>
    <p:sldId id="352" r:id="rId5"/>
    <p:sldId id="349" r:id="rId6"/>
    <p:sldId id="353" r:id="rId7"/>
    <p:sldId id="351" r:id="rId8"/>
    <p:sldId id="350" r:id="rId9"/>
    <p:sldId id="354" r:id="rId10"/>
    <p:sldId id="355" r:id="rId11"/>
    <p:sldId id="356" r:id="rId12"/>
    <p:sldId id="357" r:id="rId13"/>
    <p:sldId id="358" r:id="rId14"/>
    <p:sldId id="359" r:id="rId15"/>
    <p:sldId id="363" r:id="rId16"/>
    <p:sldId id="364" r:id="rId17"/>
    <p:sldId id="365" r:id="rId18"/>
    <p:sldId id="373" r:id="rId19"/>
    <p:sldId id="360" r:id="rId20"/>
    <p:sldId id="362" r:id="rId21"/>
    <p:sldId id="361" r:id="rId22"/>
    <p:sldId id="374" r:id="rId23"/>
    <p:sldId id="366" r:id="rId24"/>
    <p:sldId id="367" r:id="rId25"/>
    <p:sldId id="371" r:id="rId26"/>
    <p:sldId id="372" r:id="rId27"/>
    <p:sldId id="34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 slides" id="{181D2C02-83EB-4D36-8480-ADD192D6B133}">
          <p14:sldIdLst>
            <p14:sldId id="348"/>
            <p14:sldId id="314"/>
            <p14:sldId id="347"/>
            <p14:sldId id="352"/>
            <p14:sldId id="349"/>
            <p14:sldId id="353"/>
            <p14:sldId id="351"/>
            <p14:sldId id="350"/>
            <p14:sldId id="354"/>
            <p14:sldId id="355"/>
            <p14:sldId id="356"/>
            <p14:sldId id="357"/>
            <p14:sldId id="358"/>
            <p14:sldId id="359"/>
            <p14:sldId id="363"/>
            <p14:sldId id="364"/>
            <p14:sldId id="365"/>
            <p14:sldId id="373"/>
            <p14:sldId id="360"/>
            <p14:sldId id="362"/>
            <p14:sldId id="361"/>
            <p14:sldId id="374"/>
            <p14:sldId id="366"/>
            <p14:sldId id="367"/>
            <p14:sldId id="371"/>
            <p14:sldId id="372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4363" userDrawn="1">
          <p15:clr>
            <a:srgbClr val="A4A3A4"/>
          </p15:clr>
        </p15:guide>
        <p15:guide id="3" orient="horz" pos="21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1" autoAdjust="0"/>
    <p:restoredTop sz="84146" autoAdjust="0"/>
  </p:normalViewPr>
  <p:slideViewPr>
    <p:cSldViewPr snapToGrid="0" snapToObjects="1">
      <p:cViewPr varScale="1">
        <p:scale>
          <a:sx n="114" d="100"/>
          <a:sy n="114" d="100"/>
        </p:scale>
        <p:origin x="296" y="168"/>
      </p:cViewPr>
      <p:guideLst>
        <p:guide orient="horz" pos="1729"/>
        <p:guide pos="4363"/>
        <p:guide orient="horz" pos="21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E005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FAD-394F-9111-23F16DE9AC22}"/>
              </c:ext>
            </c:extLst>
          </c:dPt>
          <c:cat>
            <c:strRef>
              <c:f>Sheet1!$A$2:$A$4</c:f>
              <c:strCache>
                <c:ptCount val="3"/>
                <c:pt idx="0">
                  <c:v>Original Scan SDK</c:v>
                </c:pt>
                <c:pt idx="1">
                  <c:v>Revisioned Scan SDK</c:v>
                </c:pt>
                <c:pt idx="2">
                  <c:v>Machine Learning Model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0.48749999999999999</c:v>
                </c:pt>
                <c:pt idx="1">
                  <c:v>0.54120000000000001</c:v>
                </c:pt>
                <c:pt idx="2">
                  <c:v>0.98050000000000004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AD-394F-9111-23F16DE9AC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65792495"/>
        <c:axId val="1865806303"/>
      </c:barChart>
      <c:catAx>
        <c:axId val="1865792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65806303"/>
        <c:crosses val="autoZero"/>
        <c:auto val="1"/>
        <c:lblAlgn val="ctr"/>
        <c:lblOffset val="100"/>
        <c:noMultiLvlLbl val="0"/>
      </c:catAx>
      <c:valAx>
        <c:axId val="186580630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65792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Development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Months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E005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B4-5D46-8C38-D6C26DA69CAE}"/>
              </c:ext>
            </c:extLst>
          </c:dPt>
          <c:cat>
            <c:strRef>
              <c:f>Sheet1!$A$2:$A$4</c:f>
              <c:strCache>
                <c:ptCount val="3"/>
                <c:pt idx="0">
                  <c:v>Original Scan SDK</c:v>
                </c:pt>
                <c:pt idx="1">
                  <c:v>Revisioned Scan SDK</c:v>
                </c:pt>
                <c:pt idx="2">
                  <c:v>Machine Learning Model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</c:v>
                </c:pt>
                <c:pt idx="1">
                  <c:v>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4-5D46-8C38-D6C26DA69C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65792495"/>
        <c:axId val="1865806303"/>
      </c:barChart>
      <c:catAx>
        <c:axId val="1865792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65806303"/>
        <c:crosses val="autoZero"/>
        <c:auto val="1"/>
        <c:lblAlgn val="ctr"/>
        <c:lblOffset val="100"/>
        <c:noMultiLvlLbl val="0"/>
      </c:catAx>
      <c:valAx>
        <c:axId val="1865806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65792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29/11/2018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29/11/2018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b="1" dirty="0"/>
              <a:t>Cover example with</a:t>
            </a:r>
            <a:r>
              <a:rPr lang="en-GB" b="1" baseline="0" dirty="0"/>
              <a:t> no photos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baseline="0" dirty="0"/>
              <a:t>Please insert the other company’s logo in the same size as the Amadeus logo, with no background and reverse out colour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84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140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058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699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1997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7410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5251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502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995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375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389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699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7065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553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986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388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0974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2375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7694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err="1"/>
              <a:t>Backcover</a:t>
            </a:r>
            <a:r>
              <a:rPr lang="en-GB" baseline="0" noProof="0" dirty="0"/>
              <a:t> option 1</a:t>
            </a:r>
            <a:endParaRPr lang="en-GB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27</a:t>
            </a:fld>
            <a:endParaRPr lang="es-ES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6498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52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8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006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675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009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5870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To update the text,  just click on the text</a:t>
            </a:r>
          </a:p>
          <a:p>
            <a:pPr marL="171450" indent="-171450">
              <a:buFont typeface="Calibri" panose="020F0502020204030204" pitchFamily="34" charset="0"/>
              <a:buChar char="_"/>
            </a:pPr>
            <a:r>
              <a:rPr lang="en-GB" noProof="0" dirty="0"/>
              <a:t>More slides with this layout: Copy slide and paste</a:t>
            </a:r>
          </a:p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884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39133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Index 1</a:t>
            </a:r>
          </a:p>
          <a:p>
            <a:pPr lvl="0"/>
            <a:r>
              <a:rPr lang="en-GB" noProof="0" dirty="0"/>
              <a:t>Index 2</a:t>
            </a:r>
          </a:p>
          <a:p>
            <a:pPr lvl="0"/>
            <a:r>
              <a:rPr lang="en-GB" noProof="0" dirty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CC602-A791-6447-B41C-DDE0017DB1D7}"/>
              </a:ext>
            </a:extLst>
          </p:cNvPr>
          <p:cNvSpPr/>
          <p:nvPr userDrawn="1"/>
        </p:nvSpPr>
        <p:spPr>
          <a:xfrm>
            <a:off x="11521018" y="0"/>
            <a:ext cx="670982" cy="549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10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81C161-3020-FB49-B278-F792D01EABD1}"/>
              </a:ext>
            </a:extLst>
          </p:cNvPr>
          <p:cNvSpPr/>
          <p:nvPr userDrawn="1"/>
        </p:nvSpPr>
        <p:spPr>
          <a:xfrm>
            <a:off x="11521018" y="0"/>
            <a:ext cx="670982" cy="549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284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441641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281091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309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4000934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59991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01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53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6409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716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74732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299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828526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1114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dirty="0" err="1"/>
              <a:t>Click</a:t>
            </a:r>
            <a:r>
              <a:rPr lang="es-ES" noProof="0" dirty="0"/>
              <a:t> to </a:t>
            </a:r>
            <a:r>
              <a:rPr lang="es-ES" noProof="0" dirty="0" err="1"/>
              <a:t>add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endParaRPr lang="en-GB" noProof="0" dirty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dirty="0" err="1"/>
              <a:t>Click</a:t>
            </a:r>
            <a:r>
              <a:rPr lang="es-ES" noProof="0" dirty="0"/>
              <a:t> to </a:t>
            </a:r>
            <a:r>
              <a:rPr lang="es-ES" noProof="0" dirty="0" err="1"/>
              <a:t>add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endParaRPr lang="en-GB" noProof="0" dirty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905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You can follow us on: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 err="1"/>
              <a:t>AmadeusITgroup</a:t>
            </a:r>
            <a:endParaRPr lang="en-GB" noProof="0" dirty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amadeus.com</a:t>
            </a:r>
            <a:br>
              <a:rPr lang="en-GB" noProof="0" dirty="0"/>
            </a:br>
            <a:r>
              <a:rPr lang="en-GB" noProof="0" dirty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8CB082-D4EE-2040-8FD4-8096F49CCC41}"/>
              </a:ext>
            </a:extLst>
          </p:cNvPr>
          <p:cNvSpPr/>
          <p:nvPr userDrawn="1"/>
        </p:nvSpPr>
        <p:spPr>
          <a:xfrm>
            <a:off x="11521018" y="0"/>
            <a:ext cx="670982" cy="549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291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11495519" y="80236"/>
            <a:ext cx="605493" cy="435479"/>
            <a:chOff x="8344587" y="36245"/>
            <a:chExt cx="970405" cy="697927"/>
          </a:xfrm>
        </p:grpSpPr>
        <p:grpSp>
          <p:nvGrpSpPr>
            <p:cNvPr id="53" name="Group 52"/>
            <p:cNvGrpSpPr/>
            <p:nvPr userDrawn="1"/>
          </p:nvGrpSpPr>
          <p:grpSpPr>
            <a:xfrm>
              <a:off x="8545517" y="38794"/>
              <a:ext cx="474250" cy="493051"/>
              <a:chOff x="7818438" y="104441"/>
              <a:chExt cx="528649" cy="549607"/>
            </a:xfrm>
          </p:grpSpPr>
          <p:sp>
            <p:nvSpPr>
              <p:cNvPr id="59" name="Freeform 5"/>
              <p:cNvSpPr>
                <a:spLocks noEditPoints="1"/>
              </p:cNvSpPr>
              <p:nvPr userDrawn="1"/>
            </p:nvSpPr>
            <p:spPr bwMode="auto">
              <a:xfrm>
                <a:off x="7818438" y="214532"/>
                <a:ext cx="528649" cy="439516"/>
              </a:xfrm>
              <a:custGeom>
                <a:avLst/>
                <a:gdLst>
                  <a:gd name="T0" fmla="*/ 56 w 344"/>
                  <a:gd name="T1" fmla="*/ 0 h 286"/>
                  <a:gd name="T2" fmla="*/ 44 w 344"/>
                  <a:gd name="T3" fmla="*/ 2 h 286"/>
                  <a:gd name="T4" fmla="*/ 24 w 344"/>
                  <a:gd name="T5" fmla="*/ 10 h 286"/>
                  <a:gd name="T6" fmla="*/ 10 w 344"/>
                  <a:gd name="T7" fmla="*/ 26 h 286"/>
                  <a:gd name="T8" fmla="*/ 2 w 344"/>
                  <a:gd name="T9" fmla="*/ 46 h 286"/>
                  <a:gd name="T10" fmla="*/ 0 w 344"/>
                  <a:gd name="T11" fmla="*/ 230 h 286"/>
                  <a:gd name="T12" fmla="*/ 2 w 344"/>
                  <a:gd name="T13" fmla="*/ 242 h 286"/>
                  <a:gd name="T14" fmla="*/ 10 w 344"/>
                  <a:gd name="T15" fmla="*/ 262 h 286"/>
                  <a:gd name="T16" fmla="*/ 24 w 344"/>
                  <a:gd name="T17" fmla="*/ 278 h 286"/>
                  <a:gd name="T18" fmla="*/ 44 w 344"/>
                  <a:gd name="T19" fmla="*/ 286 h 286"/>
                  <a:gd name="T20" fmla="*/ 288 w 344"/>
                  <a:gd name="T21" fmla="*/ 286 h 286"/>
                  <a:gd name="T22" fmla="*/ 300 w 344"/>
                  <a:gd name="T23" fmla="*/ 286 h 286"/>
                  <a:gd name="T24" fmla="*/ 320 w 344"/>
                  <a:gd name="T25" fmla="*/ 278 h 286"/>
                  <a:gd name="T26" fmla="*/ 334 w 344"/>
                  <a:gd name="T27" fmla="*/ 262 h 286"/>
                  <a:gd name="T28" fmla="*/ 344 w 344"/>
                  <a:gd name="T29" fmla="*/ 242 h 286"/>
                  <a:gd name="T30" fmla="*/ 344 w 344"/>
                  <a:gd name="T31" fmla="*/ 58 h 286"/>
                  <a:gd name="T32" fmla="*/ 344 w 344"/>
                  <a:gd name="T33" fmla="*/ 46 h 286"/>
                  <a:gd name="T34" fmla="*/ 334 w 344"/>
                  <a:gd name="T35" fmla="*/ 26 h 286"/>
                  <a:gd name="T36" fmla="*/ 320 w 344"/>
                  <a:gd name="T37" fmla="*/ 10 h 286"/>
                  <a:gd name="T38" fmla="*/ 300 w 344"/>
                  <a:gd name="T39" fmla="*/ 2 h 286"/>
                  <a:gd name="T40" fmla="*/ 288 w 344"/>
                  <a:gd name="T41" fmla="*/ 0 h 286"/>
                  <a:gd name="T42" fmla="*/ 148 w 344"/>
                  <a:gd name="T43" fmla="*/ 142 h 286"/>
                  <a:gd name="T44" fmla="*/ 144 w 344"/>
                  <a:gd name="T45" fmla="*/ 136 h 286"/>
                  <a:gd name="T46" fmla="*/ 136 w 344"/>
                  <a:gd name="T47" fmla="*/ 122 h 286"/>
                  <a:gd name="T48" fmla="*/ 134 w 344"/>
                  <a:gd name="T49" fmla="*/ 112 h 286"/>
                  <a:gd name="T50" fmla="*/ 138 w 344"/>
                  <a:gd name="T51" fmla="*/ 98 h 286"/>
                  <a:gd name="T52" fmla="*/ 146 w 344"/>
                  <a:gd name="T53" fmla="*/ 88 h 286"/>
                  <a:gd name="T54" fmla="*/ 158 w 344"/>
                  <a:gd name="T55" fmla="*/ 80 h 286"/>
                  <a:gd name="T56" fmla="*/ 172 w 344"/>
                  <a:gd name="T57" fmla="*/ 76 h 286"/>
                  <a:gd name="T58" fmla="*/ 178 w 344"/>
                  <a:gd name="T59" fmla="*/ 78 h 286"/>
                  <a:gd name="T60" fmla="*/ 192 w 344"/>
                  <a:gd name="T61" fmla="*/ 82 h 286"/>
                  <a:gd name="T62" fmla="*/ 202 w 344"/>
                  <a:gd name="T63" fmla="*/ 92 h 286"/>
                  <a:gd name="T64" fmla="*/ 208 w 344"/>
                  <a:gd name="T65" fmla="*/ 106 h 286"/>
                  <a:gd name="T66" fmla="*/ 208 w 344"/>
                  <a:gd name="T67" fmla="*/ 112 h 286"/>
                  <a:gd name="T68" fmla="*/ 204 w 344"/>
                  <a:gd name="T69" fmla="*/ 128 h 286"/>
                  <a:gd name="T70" fmla="*/ 196 w 344"/>
                  <a:gd name="T71" fmla="*/ 140 h 286"/>
                  <a:gd name="T72" fmla="*/ 126 w 344"/>
                  <a:gd name="T73" fmla="*/ 22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4" h="286">
                    <a:moveTo>
                      <a:pt x="288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8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0" y="58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2" y="242"/>
                    </a:lnTo>
                    <a:lnTo>
                      <a:pt x="4" y="252"/>
                    </a:lnTo>
                    <a:lnTo>
                      <a:pt x="10" y="262"/>
                    </a:lnTo>
                    <a:lnTo>
                      <a:pt x="16" y="270"/>
                    </a:lnTo>
                    <a:lnTo>
                      <a:pt x="24" y="278"/>
                    </a:lnTo>
                    <a:lnTo>
                      <a:pt x="34" y="282"/>
                    </a:lnTo>
                    <a:lnTo>
                      <a:pt x="44" y="286"/>
                    </a:lnTo>
                    <a:lnTo>
                      <a:pt x="56" y="286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300" y="286"/>
                    </a:lnTo>
                    <a:lnTo>
                      <a:pt x="310" y="282"/>
                    </a:lnTo>
                    <a:lnTo>
                      <a:pt x="320" y="278"/>
                    </a:lnTo>
                    <a:lnTo>
                      <a:pt x="328" y="270"/>
                    </a:lnTo>
                    <a:lnTo>
                      <a:pt x="334" y="262"/>
                    </a:lnTo>
                    <a:lnTo>
                      <a:pt x="340" y="252"/>
                    </a:lnTo>
                    <a:lnTo>
                      <a:pt x="344" y="242"/>
                    </a:lnTo>
                    <a:lnTo>
                      <a:pt x="344" y="230"/>
                    </a:lnTo>
                    <a:lnTo>
                      <a:pt x="344" y="58"/>
                    </a:lnTo>
                    <a:lnTo>
                      <a:pt x="344" y="58"/>
                    </a:lnTo>
                    <a:lnTo>
                      <a:pt x="344" y="46"/>
                    </a:lnTo>
                    <a:lnTo>
                      <a:pt x="340" y="36"/>
                    </a:lnTo>
                    <a:lnTo>
                      <a:pt x="334" y="26"/>
                    </a:lnTo>
                    <a:lnTo>
                      <a:pt x="328" y="18"/>
                    </a:lnTo>
                    <a:lnTo>
                      <a:pt x="320" y="10"/>
                    </a:lnTo>
                    <a:lnTo>
                      <a:pt x="310" y="6"/>
                    </a:lnTo>
                    <a:lnTo>
                      <a:pt x="300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126" y="228"/>
                    </a:moveTo>
                    <a:lnTo>
                      <a:pt x="148" y="142"/>
                    </a:lnTo>
                    <a:lnTo>
                      <a:pt x="148" y="142"/>
                    </a:lnTo>
                    <a:lnTo>
                      <a:pt x="144" y="136"/>
                    </a:lnTo>
                    <a:lnTo>
                      <a:pt x="138" y="130"/>
                    </a:lnTo>
                    <a:lnTo>
                      <a:pt x="136" y="122"/>
                    </a:lnTo>
                    <a:lnTo>
                      <a:pt x="134" y="112"/>
                    </a:lnTo>
                    <a:lnTo>
                      <a:pt x="134" y="112"/>
                    </a:lnTo>
                    <a:lnTo>
                      <a:pt x="136" y="106"/>
                    </a:lnTo>
                    <a:lnTo>
                      <a:pt x="138" y="98"/>
                    </a:lnTo>
                    <a:lnTo>
                      <a:pt x="142" y="92"/>
                    </a:lnTo>
                    <a:lnTo>
                      <a:pt x="146" y="88"/>
                    </a:lnTo>
                    <a:lnTo>
                      <a:pt x="152" y="82"/>
                    </a:lnTo>
                    <a:lnTo>
                      <a:pt x="158" y="80"/>
                    </a:lnTo>
                    <a:lnTo>
                      <a:pt x="164" y="78"/>
                    </a:lnTo>
                    <a:lnTo>
                      <a:pt x="172" y="76"/>
                    </a:lnTo>
                    <a:lnTo>
                      <a:pt x="172" y="76"/>
                    </a:lnTo>
                    <a:lnTo>
                      <a:pt x="178" y="78"/>
                    </a:lnTo>
                    <a:lnTo>
                      <a:pt x="186" y="80"/>
                    </a:lnTo>
                    <a:lnTo>
                      <a:pt x="192" y="82"/>
                    </a:lnTo>
                    <a:lnTo>
                      <a:pt x="198" y="88"/>
                    </a:lnTo>
                    <a:lnTo>
                      <a:pt x="202" y="92"/>
                    </a:lnTo>
                    <a:lnTo>
                      <a:pt x="204" y="98"/>
                    </a:lnTo>
                    <a:lnTo>
                      <a:pt x="208" y="106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6" y="120"/>
                    </a:lnTo>
                    <a:lnTo>
                      <a:pt x="204" y="128"/>
                    </a:lnTo>
                    <a:lnTo>
                      <a:pt x="200" y="134"/>
                    </a:lnTo>
                    <a:lnTo>
                      <a:pt x="196" y="140"/>
                    </a:lnTo>
                    <a:lnTo>
                      <a:pt x="220" y="228"/>
                    </a:lnTo>
                    <a:lnTo>
                      <a:pt x="126" y="2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6"/>
              <p:cNvSpPr>
                <a:spLocks/>
              </p:cNvSpPr>
              <p:nvPr userDrawn="1"/>
            </p:nvSpPr>
            <p:spPr bwMode="auto">
              <a:xfrm>
                <a:off x="7961310" y="104441"/>
                <a:ext cx="252031" cy="86059"/>
              </a:xfrm>
              <a:custGeom>
                <a:avLst/>
                <a:gdLst>
                  <a:gd name="T0" fmla="*/ 20 w 164"/>
                  <a:gd name="T1" fmla="*/ 56 h 56"/>
                  <a:gd name="T2" fmla="*/ 20 w 164"/>
                  <a:gd name="T3" fmla="*/ 56 h 56"/>
                  <a:gd name="T4" fmla="*/ 22 w 164"/>
                  <a:gd name="T5" fmla="*/ 46 h 56"/>
                  <a:gd name="T6" fmla="*/ 26 w 164"/>
                  <a:gd name="T7" fmla="*/ 36 h 56"/>
                  <a:gd name="T8" fmla="*/ 30 w 164"/>
                  <a:gd name="T9" fmla="*/ 30 h 56"/>
                  <a:gd name="T10" fmla="*/ 36 w 164"/>
                  <a:gd name="T11" fmla="*/ 26 h 56"/>
                  <a:gd name="T12" fmla="*/ 42 w 164"/>
                  <a:gd name="T13" fmla="*/ 22 h 56"/>
                  <a:gd name="T14" fmla="*/ 54 w 164"/>
                  <a:gd name="T15" fmla="*/ 20 h 56"/>
                  <a:gd name="T16" fmla="*/ 82 w 164"/>
                  <a:gd name="T17" fmla="*/ 20 h 56"/>
                  <a:gd name="T18" fmla="*/ 82 w 164"/>
                  <a:gd name="T19" fmla="*/ 20 h 56"/>
                  <a:gd name="T20" fmla="*/ 112 w 164"/>
                  <a:gd name="T21" fmla="*/ 20 h 56"/>
                  <a:gd name="T22" fmla="*/ 122 w 164"/>
                  <a:gd name="T23" fmla="*/ 22 h 56"/>
                  <a:gd name="T24" fmla="*/ 130 w 164"/>
                  <a:gd name="T25" fmla="*/ 26 h 56"/>
                  <a:gd name="T26" fmla="*/ 136 w 164"/>
                  <a:gd name="T27" fmla="*/ 30 h 56"/>
                  <a:gd name="T28" fmla="*/ 140 w 164"/>
                  <a:gd name="T29" fmla="*/ 36 h 56"/>
                  <a:gd name="T30" fmla="*/ 142 w 164"/>
                  <a:gd name="T31" fmla="*/ 46 h 56"/>
                  <a:gd name="T32" fmla="*/ 144 w 164"/>
                  <a:gd name="T33" fmla="*/ 56 h 56"/>
                  <a:gd name="T34" fmla="*/ 164 w 164"/>
                  <a:gd name="T35" fmla="*/ 56 h 56"/>
                  <a:gd name="T36" fmla="*/ 164 w 164"/>
                  <a:gd name="T37" fmla="*/ 56 h 56"/>
                  <a:gd name="T38" fmla="*/ 162 w 164"/>
                  <a:gd name="T39" fmla="*/ 38 h 56"/>
                  <a:gd name="T40" fmla="*/ 156 w 164"/>
                  <a:gd name="T41" fmla="*/ 24 h 56"/>
                  <a:gd name="T42" fmla="*/ 148 w 164"/>
                  <a:gd name="T43" fmla="*/ 14 h 56"/>
                  <a:gd name="T44" fmla="*/ 138 w 164"/>
                  <a:gd name="T45" fmla="*/ 6 h 56"/>
                  <a:gd name="T46" fmla="*/ 126 w 164"/>
                  <a:gd name="T47" fmla="*/ 2 h 56"/>
                  <a:gd name="T48" fmla="*/ 112 w 164"/>
                  <a:gd name="T49" fmla="*/ 0 h 56"/>
                  <a:gd name="T50" fmla="*/ 82 w 164"/>
                  <a:gd name="T51" fmla="*/ 0 h 56"/>
                  <a:gd name="T52" fmla="*/ 82 w 164"/>
                  <a:gd name="T53" fmla="*/ 0 h 56"/>
                  <a:gd name="T54" fmla="*/ 52 w 164"/>
                  <a:gd name="T55" fmla="*/ 0 h 56"/>
                  <a:gd name="T56" fmla="*/ 38 w 164"/>
                  <a:gd name="T57" fmla="*/ 2 h 56"/>
                  <a:gd name="T58" fmla="*/ 26 w 164"/>
                  <a:gd name="T59" fmla="*/ 6 h 56"/>
                  <a:gd name="T60" fmla="*/ 16 w 164"/>
                  <a:gd name="T61" fmla="*/ 14 h 56"/>
                  <a:gd name="T62" fmla="*/ 8 w 164"/>
                  <a:gd name="T63" fmla="*/ 24 h 56"/>
                  <a:gd name="T64" fmla="*/ 2 w 164"/>
                  <a:gd name="T65" fmla="*/ 38 h 56"/>
                  <a:gd name="T66" fmla="*/ 0 w 164"/>
                  <a:gd name="T67" fmla="*/ 56 h 56"/>
                  <a:gd name="T68" fmla="*/ 20 w 164"/>
                  <a:gd name="T6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56">
                    <a:moveTo>
                      <a:pt x="20" y="56"/>
                    </a:moveTo>
                    <a:lnTo>
                      <a:pt x="20" y="56"/>
                    </a:lnTo>
                    <a:lnTo>
                      <a:pt x="22" y="46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4" y="20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112" y="20"/>
                    </a:lnTo>
                    <a:lnTo>
                      <a:pt x="122" y="22"/>
                    </a:lnTo>
                    <a:lnTo>
                      <a:pt x="130" y="26"/>
                    </a:lnTo>
                    <a:lnTo>
                      <a:pt x="136" y="30"/>
                    </a:lnTo>
                    <a:lnTo>
                      <a:pt x="140" y="36"/>
                    </a:lnTo>
                    <a:lnTo>
                      <a:pt x="142" y="46"/>
                    </a:lnTo>
                    <a:lnTo>
                      <a:pt x="144" y="56"/>
                    </a:lnTo>
                    <a:lnTo>
                      <a:pt x="164" y="56"/>
                    </a:lnTo>
                    <a:lnTo>
                      <a:pt x="164" y="56"/>
                    </a:lnTo>
                    <a:lnTo>
                      <a:pt x="162" y="38"/>
                    </a:lnTo>
                    <a:lnTo>
                      <a:pt x="156" y="24"/>
                    </a:lnTo>
                    <a:lnTo>
                      <a:pt x="148" y="14"/>
                    </a:lnTo>
                    <a:lnTo>
                      <a:pt x="138" y="6"/>
                    </a:lnTo>
                    <a:lnTo>
                      <a:pt x="126" y="2"/>
                    </a:lnTo>
                    <a:lnTo>
                      <a:pt x="112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52" y="0"/>
                    </a:lnTo>
                    <a:lnTo>
                      <a:pt x="38" y="2"/>
                    </a:lnTo>
                    <a:lnTo>
                      <a:pt x="26" y="6"/>
                    </a:lnTo>
                    <a:lnTo>
                      <a:pt x="16" y="14"/>
                    </a:lnTo>
                    <a:lnTo>
                      <a:pt x="8" y="24"/>
                    </a:lnTo>
                    <a:lnTo>
                      <a:pt x="2" y="38"/>
                    </a:lnTo>
                    <a:lnTo>
                      <a:pt x="0" y="56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54" name="TextBox 53"/>
            <p:cNvSpPr txBox="1"/>
            <p:nvPr userDrawn="1"/>
          </p:nvSpPr>
          <p:spPr>
            <a:xfrm rot="16200000">
              <a:off x="8191736" y="194794"/>
              <a:ext cx="563729" cy="2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" dirty="0">
                  <a:solidFill>
                    <a:schemeClr val="bg1"/>
                  </a:solidFill>
                </a:rPr>
                <a:t>Strictly</a:t>
              </a:r>
              <a:endParaRPr lang="en-GB" sz="51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8344587" y="462877"/>
              <a:ext cx="970405" cy="27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b="1" dirty="0">
                  <a:solidFill>
                    <a:schemeClr val="bg1"/>
                  </a:solidFill>
                </a:rPr>
                <a:t>CONFIDENTIAL</a:t>
              </a:r>
              <a:endParaRPr lang="en-GB" sz="58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You can follow us on: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 err="1"/>
              <a:t>AmadeusITgroup</a:t>
            </a:r>
            <a:endParaRPr lang="en-GB" noProof="0" dirty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amadeus.com</a:t>
            </a:r>
            <a:br>
              <a:rPr lang="en-GB" noProof="0" dirty="0"/>
            </a:br>
            <a:r>
              <a:rPr lang="en-GB" noProof="0" dirty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2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1489822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5804975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 dirty="0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236451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 dirty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2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 dirty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33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8000" y="75587"/>
            <a:ext cx="605493" cy="435479"/>
            <a:chOff x="8344587" y="36245"/>
            <a:chExt cx="970405" cy="697927"/>
          </a:xfrm>
        </p:grpSpPr>
        <p:grpSp>
          <p:nvGrpSpPr>
            <p:cNvPr id="33" name="Group 32"/>
            <p:cNvGrpSpPr/>
            <p:nvPr userDrawn="1"/>
          </p:nvGrpSpPr>
          <p:grpSpPr>
            <a:xfrm>
              <a:off x="8545517" y="38794"/>
              <a:ext cx="474250" cy="493051"/>
              <a:chOff x="7818438" y="104441"/>
              <a:chExt cx="528649" cy="549607"/>
            </a:xfrm>
          </p:grpSpPr>
          <p:sp>
            <p:nvSpPr>
              <p:cNvPr id="36" name="Freeform 5"/>
              <p:cNvSpPr>
                <a:spLocks noEditPoints="1"/>
              </p:cNvSpPr>
              <p:nvPr userDrawn="1"/>
            </p:nvSpPr>
            <p:spPr bwMode="auto">
              <a:xfrm>
                <a:off x="7818438" y="214532"/>
                <a:ext cx="528649" cy="439516"/>
              </a:xfrm>
              <a:custGeom>
                <a:avLst/>
                <a:gdLst>
                  <a:gd name="T0" fmla="*/ 56 w 344"/>
                  <a:gd name="T1" fmla="*/ 0 h 286"/>
                  <a:gd name="T2" fmla="*/ 44 w 344"/>
                  <a:gd name="T3" fmla="*/ 2 h 286"/>
                  <a:gd name="T4" fmla="*/ 24 w 344"/>
                  <a:gd name="T5" fmla="*/ 10 h 286"/>
                  <a:gd name="T6" fmla="*/ 10 w 344"/>
                  <a:gd name="T7" fmla="*/ 26 h 286"/>
                  <a:gd name="T8" fmla="*/ 2 w 344"/>
                  <a:gd name="T9" fmla="*/ 46 h 286"/>
                  <a:gd name="T10" fmla="*/ 0 w 344"/>
                  <a:gd name="T11" fmla="*/ 230 h 286"/>
                  <a:gd name="T12" fmla="*/ 2 w 344"/>
                  <a:gd name="T13" fmla="*/ 242 h 286"/>
                  <a:gd name="T14" fmla="*/ 10 w 344"/>
                  <a:gd name="T15" fmla="*/ 262 h 286"/>
                  <a:gd name="T16" fmla="*/ 24 w 344"/>
                  <a:gd name="T17" fmla="*/ 278 h 286"/>
                  <a:gd name="T18" fmla="*/ 44 w 344"/>
                  <a:gd name="T19" fmla="*/ 286 h 286"/>
                  <a:gd name="T20" fmla="*/ 288 w 344"/>
                  <a:gd name="T21" fmla="*/ 286 h 286"/>
                  <a:gd name="T22" fmla="*/ 300 w 344"/>
                  <a:gd name="T23" fmla="*/ 286 h 286"/>
                  <a:gd name="T24" fmla="*/ 320 w 344"/>
                  <a:gd name="T25" fmla="*/ 278 h 286"/>
                  <a:gd name="T26" fmla="*/ 334 w 344"/>
                  <a:gd name="T27" fmla="*/ 262 h 286"/>
                  <a:gd name="T28" fmla="*/ 344 w 344"/>
                  <a:gd name="T29" fmla="*/ 242 h 286"/>
                  <a:gd name="T30" fmla="*/ 344 w 344"/>
                  <a:gd name="T31" fmla="*/ 58 h 286"/>
                  <a:gd name="T32" fmla="*/ 344 w 344"/>
                  <a:gd name="T33" fmla="*/ 46 h 286"/>
                  <a:gd name="T34" fmla="*/ 334 w 344"/>
                  <a:gd name="T35" fmla="*/ 26 h 286"/>
                  <a:gd name="T36" fmla="*/ 320 w 344"/>
                  <a:gd name="T37" fmla="*/ 10 h 286"/>
                  <a:gd name="T38" fmla="*/ 300 w 344"/>
                  <a:gd name="T39" fmla="*/ 2 h 286"/>
                  <a:gd name="T40" fmla="*/ 288 w 344"/>
                  <a:gd name="T41" fmla="*/ 0 h 286"/>
                  <a:gd name="T42" fmla="*/ 148 w 344"/>
                  <a:gd name="T43" fmla="*/ 142 h 286"/>
                  <a:gd name="T44" fmla="*/ 144 w 344"/>
                  <a:gd name="T45" fmla="*/ 136 h 286"/>
                  <a:gd name="T46" fmla="*/ 136 w 344"/>
                  <a:gd name="T47" fmla="*/ 122 h 286"/>
                  <a:gd name="T48" fmla="*/ 134 w 344"/>
                  <a:gd name="T49" fmla="*/ 112 h 286"/>
                  <a:gd name="T50" fmla="*/ 138 w 344"/>
                  <a:gd name="T51" fmla="*/ 98 h 286"/>
                  <a:gd name="T52" fmla="*/ 146 w 344"/>
                  <a:gd name="T53" fmla="*/ 88 h 286"/>
                  <a:gd name="T54" fmla="*/ 158 w 344"/>
                  <a:gd name="T55" fmla="*/ 80 h 286"/>
                  <a:gd name="T56" fmla="*/ 172 w 344"/>
                  <a:gd name="T57" fmla="*/ 76 h 286"/>
                  <a:gd name="T58" fmla="*/ 178 w 344"/>
                  <a:gd name="T59" fmla="*/ 78 h 286"/>
                  <a:gd name="T60" fmla="*/ 192 w 344"/>
                  <a:gd name="T61" fmla="*/ 82 h 286"/>
                  <a:gd name="T62" fmla="*/ 202 w 344"/>
                  <a:gd name="T63" fmla="*/ 92 h 286"/>
                  <a:gd name="T64" fmla="*/ 208 w 344"/>
                  <a:gd name="T65" fmla="*/ 106 h 286"/>
                  <a:gd name="T66" fmla="*/ 208 w 344"/>
                  <a:gd name="T67" fmla="*/ 112 h 286"/>
                  <a:gd name="T68" fmla="*/ 204 w 344"/>
                  <a:gd name="T69" fmla="*/ 128 h 286"/>
                  <a:gd name="T70" fmla="*/ 196 w 344"/>
                  <a:gd name="T71" fmla="*/ 140 h 286"/>
                  <a:gd name="T72" fmla="*/ 126 w 344"/>
                  <a:gd name="T73" fmla="*/ 22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4" h="286">
                    <a:moveTo>
                      <a:pt x="288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8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0" y="58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2" y="242"/>
                    </a:lnTo>
                    <a:lnTo>
                      <a:pt x="4" y="252"/>
                    </a:lnTo>
                    <a:lnTo>
                      <a:pt x="10" y="262"/>
                    </a:lnTo>
                    <a:lnTo>
                      <a:pt x="16" y="270"/>
                    </a:lnTo>
                    <a:lnTo>
                      <a:pt x="24" y="278"/>
                    </a:lnTo>
                    <a:lnTo>
                      <a:pt x="34" y="282"/>
                    </a:lnTo>
                    <a:lnTo>
                      <a:pt x="44" y="286"/>
                    </a:lnTo>
                    <a:lnTo>
                      <a:pt x="56" y="286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300" y="286"/>
                    </a:lnTo>
                    <a:lnTo>
                      <a:pt x="310" y="282"/>
                    </a:lnTo>
                    <a:lnTo>
                      <a:pt x="320" y="278"/>
                    </a:lnTo>
                    <a:lnTo>
                      <a:pt x="328" y="270"/>
                    </a:lnTo>
                    <a:lnTo>
                      <a:pt x="334" y="262"/>
                    </a:lnTo>
                    <a:lnTo>
                      <a:pt x="340" y="252"/>
                    </a:lnTo>
                    <a:lnTo>
                      <a:pt x="344" y="242"/>
                    </a:lnTo>
                    <a:lnTo>
                      <a:pt x="344" y="230"/>
                    </a:lnTo>
                    <a:lnTo>
                      <a:pt x="344" y="58"/>
                    </a:lnTo>
                    <a:lnTo>
                      <a:pt x="344" y="58"/>
                    </a:lnTo>
                    <a:lnTo>
                      <a:pt x="344" y="46"/>
                    </a:lnTo>
                    <a:lnTo>
                      <a:pt x="340" y="36"/>
                    </a:lnTo>
                    <a:lnTo>
                      <a:pt x="334" y="26"/>
                    </a:lnTo>
                    <a:lnTo>
                      <a:pt x="328" y="18"/>
                    </a:lnTo>
                    <a:lnTo>
                      <a:pt x="320" y="10"/>
                    </a:lnTo>
                    <a:lnTo>
                      <a:pt x="310" y="6"/>
                    </a:lnTo>
                    <a:lnTo>
                      <a:pt x="300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126" y="228"/>
                    </a:moveTo>
                    <a:lnTo>
                      <a:pt x="148" y="142"/>
                    </a:lnTo>
                    <a:lnTo>
                      <a:pt x="148" y="142"/>
                    </a:lnTo>
                    <a:lnTo>
                      <a:pt x="144" y="136"/>
                    </a:lnTo>
                    <a:lnTo>
                      <a:pt x="138" y="130"/>
                    </a:lnTo>
                    <a:lnTo>
                      <a:pt x="136" y="122"/>
                    </a:lnTo>
                    <a:lnTo>
                      <a:pt x="134" y="112"/>
                    </a:lnTo>
                    <a:lnTo>
                      <a:pt x="134" y="112"/>
                    </a:lnTo>
                    <a:lnTo>
                      <a:pt x="136" y="106"/>
                    </a:lnTo>
                    <a:lnTo>
                      <a:pt x="138" y="98"/>
                    </a:lnTo>
                    <a:lnTo>
                      <a:pt x="142" y="92"/>
                    </a:lnTo>
                    <a:lnTo>
                      <a:pt x="146" y="88"/>
                    </a:lnTo>
                    <a:lnTo>
                      <a:pt x="152" y="82"/>
                    </a:lnTo>
                    <a:lnTo>
                      <a:pt x="158" y="80"/>
                    </a:lnTo>
                    <a:lnTo>
                      <a:pt x="164" y="78"/>
                    </a:lnTo>
                    <a:lnTo>
                      <a:pt x="172" y="76"/>
                    </a:lnTo>
                    <a:lnTo>
                      <a:pt x="172" y="76"/>
                    </a:lnTo>
                    <a:lnTo>
                      <a:pt x="178" y="78"/>
                    </a:lnTo>
                    <a:lnTo>
                      <a:pt x="186" y="80"/>
                    </a:lnTo>
                    <a:lnTo>
                      <a:pt x="192" y="82"/>
                    </a:lnTo>
                    <a:lnTo>
                      <a:pt x="198" y="88"/>
                    </a:lnTo>
                    <a:lnTo>
                      <a:pt x="202" y="92"/>
                    </a:lnTo>
                    <a:lnTo>
                      <a:pt x="204" y="98"/>
                    </a:lnTo>
                    <a:lnTo>
                      <a:pt x="208" y="106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6" y="120"/>
                    </a:lnTo>
                    <a:lnTo>
                      <a:pt x="204" y="128"/>
                    </a:lnTo>
                    <a:lnTo>
                      <a:pt x="200" y="134"/>
                    </a:lnTo>
                    <a:lnTo>
                      <a:pt x="196" y="140"/>
                    </a:lnTo>
                    <a:lnTo>
                      <a:pt x="220" y="228"/>
                    </a:lnTo>
                    <a:lnTo>
                      <a:pt x="126" y="228"/>
                    </a:lnTo>
                    <a:close/>
                  </a:path>
                </a:pathLst>
              </a:custGeom>
              <a:solidFill>
                <a:srgbClr val="E31F2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6"/>
              <p:cNvSpPr>
                <a:spLocks/>
              </p:cNvSpPr>
              <p:nvPr userDrawn="1"/>
            </p:nvSpPr>
            <p:spPr bwMode="auto">
              <a:xfrm>
                <a:off x="7961310" y="104441"/>
                <a:ext cx="252031" cy="86059"/>
              </a:xfrm>
              <a:custGeom>
                <a:avLst/>
                <a:gdLst>
                  <a:gd name="T0" fmla="*/ 20 w 164"/>
                  <a:gd name="T1" fmla="*/ 56 h 56"/>
                  <a:gd name="T2" fmla="*/ 20 w 164"/>
                  <a:gd name="T3" fmla="*/ 56 h 56"/>
                  <a:gd name="T4" fmla="*/ 22 w 164"/>
                  <a:gd name="T5" fmla="*/ 46 h 56"/>
                  <a:gd name="T6" fmla="*/ 26 w 164"/>
                  <a:gd name="T7" fmla="*/ 36 h 56"/>
                  <a:gd name="T8" fmla="*/ 30 w 164"/>
                  <a:gd name="T9" fmla="*/ 30 h 56"/>
                  <a:gd name="T10" fmla="*/ 36 w 164"/>
                  <a:gd name="T11" fmla="*/ 26 h 56"/>
                  <a:gd name="T12" fmla="*/ 42 w 164"/>
                  <a:gd name="T13" fmla="*/ 22 h 56"/>
                  <a:gd name="T14" fmla="*/ 54 w 164"/>
                  <a:gd name="T15" fmla="*/ 20 h 56"/>
                  <a:gd name="T16" fmla="*/ 82 w 164"/>
                  <a:gd name="T17" fmla="*/ 20 h 56"/>
                  <a:gd name="T18" fmla="*/ 82 w 164"/>
                  <a:gd name="T19" fmla="*/ 20 h 56"/>
                  <a:gd name="T20" fmla="*/ 112 w 164"/>
                  <a:gd name="T21" fmla="*/ 20 h 56"/>
                  <a:gd name="T22" fmla="*/ 122 w 164"/>
                  <a:gd name="T23" fmla="*/ 22 h 56"/>
                  <a:gd name="T24" fmla="*/ 130 w 164"/>
                  <a:gd name="T25" fmla="*/ 26 h 56"/>
                  <a:gd name="T26" fmla="*/ 136 w 164"/>
                  <a:gd name="T27" fmla="*/ 30 h 56"/>
                  <a:gd name="T28" fmla="*/ 140 w 164"/>
                  <a:gd name="T29" fmla="*/ 36 h 56"/>
                  <a:gd name="T30" fmla="*/ 142 w 164"/>
                  <a:gd name="T31" fmla="*/ 46 h 56"/>
                  <a:gd name="T32" fmla="*/ 144 w 164"/>
                  <a:gd name="T33" fmla="*/ 56 h 56"/>
                  <a:gd name="T34" fmla="*/ 164 w 164"/>
                  <a:gd name="T35" fmla="*/ 56 h 56"/>
                  <a:gd name="T36" fmla="*/ 164 w 164"/>
                  <a:gd name="T37" fmla="*/ 56 h 56"/>
                  <a:gd name="T38" fmla="*/ 162 w 164"/>
                  <a:gd name="T39" fmla="*/ 38 h 56"/>
                  <a:gd name="T40" fmla="*/ 156 w 164"/>
                  <a:gd name="T41" fmla="*/ 24 h 56"/>
                  <a:gd name="T42" fmla="*/ 148 w 164"/>
                  <a:gd name="T43" fmla="*/ 14 h 56"/>
                  <a:gd name="T44" fmla="*/ 138 w 164"/>
                  <a:gd name="T45" fmla="*/ 6 h 56"/>
                  <a:gd name="T46" fmla="*/ 126 w 164"/>
                  <a:gd name="T47" fmla="*/ 2 h 56"/>
                  <a:gd name="T48" fmla="*/ 112 w 164"/>
                  <a:gd name="T49" fmla="*/ 0 h 56"/>
                  <a:gd name="T50" fmla="*/ 82 w 164"/>
                  <a:gd name="T51" fmla="*/ 0 h 56"/>
                  <a:gd name="T52" fmla="*/ 82 w 164"/>
                  <a:gd name="T53" fmla="*/ 0 h 56"/>
                  <a:gd name="T54" fmla="*/ 52 w 164"/>
                  <a:gd name="T55" fmla="*/ 0 h 56"/>
                  <a:gd name="T56" fmla="*/ 38 w 164"/>
                  <a:gd name="T57" fmla="*/ 2 h 56"/>
                  <a:gd name="T58" fmla="*/ 26 w 164"/>
                  <a:gd name="T59" fmla="*/ 6 h 56"/>
                  <a:gd name="T60" fmla="*/ 16 w 164"/>
                  <a:gd name="T61" fmla="*/ 14 h 56"/>
                  <a:gd name="T62" fmla="*/ 8 w 164"/>
                  <a:gd name="T63" fmla="*/ 24 h 56"/>
                  <a:gd name="T64" fmla="*/ 2 w 164"/>
                  <a:gd name="T65" fmla="*/ 38 h 56"/>
                  <a:gd name="T66" fmla="*/ 0 w 164"/>
                  <a:gd name="T67" fmla="*/ 56 h 56"/>
                  <a:gd name="T68" fmla="*/ 20 w 164"/>
                  <a:gd name="T6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56">
                    <a:moveTo>
                      <a:pt x="20" y="56"/>
                    </a:moveTo>
                    <a:lnTo>
                      <a:pt x="20" y="56"/>
                    </a:lnTo>
                    <a:lnTo>
                      <a:pt x="22" y="46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4" y="20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112" y="20"/>
                    </a:lnTo>
                    <a:lnTo>
                      <a:pt x="122" y="22"/>
                    </a:lnTo>
                    <a:lnTo>
                      <a:pt x="130" y="26"/>
                    </a:lnTo>
                    <a:lnTo>
                      <a:pt x="136" y="30"/>
                    </a:lnTo>
                    <a:lnTo>
                      <a:pt x="140" y="36"/>
                    </a:lnTo>
                    <a:lnTo>
                      <a:pt x="142" y="46"/>
                    </a:lnTo>
                    <a:lnTo>
                      <a:pt x="144" y="56"/>
                    </a:lnTo>
                    <a:lnTo>
                      <a:pt x="164" y="56"/>
                    </a:lnTo>
                    <a:lnTo>
                      <a:pt x="164" y="56"/>
                    </a:lnTo>
                    <a:lnTo>
                      <a:pt x="162" y="38"/>
                    </a:lnTo>
                    <a:lnTo>
                      <a:pt x="156" y="24"/>
                    </a:lnTo>
                    <a:lnTo>
                      <a:pt x="148" y="14"/>
                    </a:lnTo>
                    <a:lnTo>
                      <a:pt x="138" y="6"/>
                    </a:lnTo>
                    <a:lnTo>
                      <a:pt x="126" y="2"/>
                    </a:lnTo>
                    <a:lnTo>
                      <a:pt x="112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52" y="0"/>
                    </a:lnTo>
                    <a:lnTo>
                      <a:pt x="38" y="2"/>
                    </a:lnTo>
                    <a:lnTo>
                      <a:pt x="26" y="6"/>
                    </a:lnTo>
                    <a:lnTo>
                      <a:pt x="16" y="14"/>
                    </a:lnTo>
                    <a:lnTo>
                      <a:pt x="8" y="24"/>
                    </a:lnTo>
                    <a:lnTo>
                      <a:pt x="2" y="38"/>
                    </a:lnTo>
                    <a:lnTo>
                      <a:pt x="0" y="56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rgbClr val="E31F2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34" name="TextBox 33"/>
            <p:cNvSpPr txBox="1"/>
            <p:nvPr userDrawn="1"/>
          </p:nvSpPr>
          <p:spPr>
            <a:xfrm rot="16200000">
              <a:off x="8191736" y="194794"/>
              <a:ext cx="563729" cy="2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" dirty="0">
                  <a:solidFill>
                    <a:srgbClr val="7F7F7F"/>
                  </a:solidFill>
                </a:rPr>
                <a:t>Strictly</a:t>
              </a:r>
              <a:endParaRPr lang="en-GB" sz="510" dirty="0">
                <a:solidFill>
                  <a:srgbClr val="7F7F7F"/>
                </a:solidFill>
              </a:endParaRPr>
            </a:p>
          </p:txBody>
        </p:sp>
        <p:sp>
          <p:nvSpPr>
            <p:cNvPr id="35" name="TextBox 34"/>
            <p:cNvSpPr txBox="1"/>
            <p:nvPr userDrawn="1"/>
          </p:nvSpPr>
          <p:spPr>
            <a:xfrm>
              <a:off x="8344587" y="462877"/>
              <a:ext cx="970405" cy="27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b="1" dirty="0">
                  <a:solidFill>
                    <a:srgbClr val="FF0000"/>
                  </a:solidFill>
                </a:rPr>
                <a:t>CONFIDENTIAL</a:t>
              </a:r>
              <a:endParaRPr lang="en-GB" sz="58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705385"/>
            <a:ext cx="5956600" cy="1325563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94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06667" y="78246"/>
            <a:ext cx="605493" cy="435479"/>
            <a:chOff x="8344587" y="36245"/>
            <a:chExt cx="970405" cy="697927"/>
          </a:xfrm>
        </p:grpSpPr>
        <p:grpSp>
          <p:nvGrpSpPr>
            <p:cNvPr id="40" name="Group 39"/>
            <p:cNvGrpSpPr/>
            <p:nvPr userDrawn="1"/>
          </p:nvGrpSpPr>
          <p:grpSpPr>
            <a:xfrm>
              <a:off x="8545517" y="38794"/>
              <a:ext cx="474250" cy="493051"/>
              <a:chOff x="7818438" y="104441"/>
              <a:chExt cx="528649" cy="549607"/>
            </a:xfrm>
          </p:grpSpPr>
          <p:sp>
            <p:nvSpPr>
              <p:cNvPr id="43" name="Freeform 5"/>
              <p:cNvSpPr>
                <a:spLocks noEditPoints="1"/>
              </p:cNvSpPr>
              <p:nvPr userDrawn="1"/>
            </p:nvSpPr>
            <p:spPr bwMode="auto">
              <a:xfrm>
                <a:off x="7818438" y="214532"/>
                <a:ext cx="528649" cy="439516"/>
              </a:xfrm>
              <a:custGeom>
                <a:avLst/>
                <a:gdLst>
                  <a:gd name="T0" fmla="*/ 56 w 344"/>
                  <a:gd name="T1" fmla="*/ 0 h 286"/>
                  <a:gd name="T2" fmla="*/ 44 w 344"/>
                  <a:gd name="T3" fmla="*/ 2 h 286"/>
                  <a:gd name="T4" fmla="*/ 24 w 344"/>
                  <a:gd name="T5" fmla="*/ 10 h 286"/>
                  <a:gd name="T6" fmla="*/ 10 w 344"/>
                  <a:gd name="T7" fmla="*/ 26 h 286"/>
                  <a:gd name="T8" fmla="*/ 2 w 344"/>
                  <a:gd name="T9" fmla="*/ 46 h 286"/>
                  <a:gd name="T10" fmla="*/ 0 w 344"/>
                  <a:gd name="T11" fmla="*/ 230 h 286"/>
                  <a:gd name="T12" fmla="*/ 2 w 344"/>
                  <a:gd name="T13" fmla="*/ 242 h 286"/>
                  <a:gd name="T14" fmla="*/ 10 w 344"/>
                  <a:gd name="T15" fmla="*/ 262 h 286"/>
                  <a:gd name="T16" fmla="*/ 24 w 344"/>
                  <a:gd name="T17" fmla="*/ 278 h 286"/>
                  <a:gd name="T18" fmla="*/ 44 w 344"/>
                  <a:gd name="T19" fmla="*/ 286 h 286"/>
                  <a:gd name="T20" fmla="*/ 288 w 344"/>
                  <a:gd name="T21" fmla="*/ 286 h 286"/>
                  <a:gd name="T22" fmla="*/ 300 w 344"/>
                  <a:gd name="T23" fmla="*/ 286 h 286"/>
                  <a:gd name="T24" fmla="*/ 320 w 344"/>
                  <a:gd name="T25" fmla="*/ 278 h 286"/>
                  <a:gd name="T26" fmla="*/ 334 w 344"/>
                  <a:gd name="T27" fmla="*/ 262 h 286"/>
                  <a:gd name="T28" fmla="*/ 344 w 344"/>
                  <a:gd name="T29" fmla="*/ 242 h 286"/>
                  <a:gd name="T30" fmla="*/ 344 w 344"/>
                  <a:gd name="T31" fmla="*/ 58 h 286"/>
                  <a:gd name="T32" fmla="*/ 344 w 344"/>
                  <a:gd name="T33" fmla="*/ 46 h 286"/>
                  <a:gd name="T34" fmla="*/ 334 w 344"/>
                  <a:gd name="T35" fmla="*/ 26 h 286"/>
                  <a:gd name="T36" fmla="*/ 320 w 344"/>
                  <a:gd name="T37" fmla="*/ 10 h 286"/>
                  <a:gd name="T38" fmla="*/ 300 w 344"/>
                  <a:gd name="T39" fmla="*/ 2 h 286"/>
                  <a:gd name="T40" fmla="*/ 288 w 344"/>
                  <a:gd name="T41" fmla="*/ 0 h 286"/>
                  <a:gd name="T42" fmla="*/ 148 w 344"/>
                  <a:gd name="T43" fmla="*/ 142 h 286"/>
                  <a:gd name="T44" fmla="*/ 144 w 344"/>
                  <a:gd name="T45" fmla="*/ 136 h 286"/>
                  <a:gd name="T46" fmla="*/ 136 w 344"/>
                  <a:gd name="T47" fmla="*/ 122 h 286"/>
                  <a:gd name="T48" fmla="*/ 134 w 344"/>
                  <a:gd name="T49" fmla="*/ 112 h 286"/>
                  <a:gd name="T50" fmla="*/ 138 w 344"/>
                  <a:gd name="T51" fmla="*/ 98 h 286"/>
                  <a:gd name="T52" fmla="*/ 146 w 344"/>
                  <a:gd name="T53" fmla="*/ 88 h 286"/>
                  <a:gd name="T54" fmla="*/ 158 w 344"/>
                  <a:gd name="T55" fmla="*/ 80 h 286"/>
                  <a:gd name="T56" fmla="*/ 172 w 344"/>
                  <a:gd name="T57" fmla="*/ 76 h 286"/>
                  <a:gd name="T58" fmla="*/ 178 w 344"/>
                  <a:gd name="T59" fmla="*/ 78 h 286"/>
                  <a:gd name="T60" fmla="*/ 192 w 344"/>
                  <a:gd name="T61" fmla="*/ 82 h 286"/>
                  <a:gd name="T62" fmla="*/ 202 w 344"/>
                  <a:gd name="T63" fmla="*/ 92 h 286"/>
                  <a:gd name="T64" fmla="*/ 208 w 344"/>
                  <a:gd name="T65" fmla="*/ 106 h 286"/>
                  <a:gd name="T66" fmla="*/ 208 w 344"/>
                  <a:gd name="T67" fmla="*/ 112 h 286"/>
                  <a:gd name="T68" fmla="*/ 204 w 344"/>
                  <a:gd name="T69" fmla="*/ 128 h 286"/>
                  <a:gd name="T70" fmla="*/ 196 w 344"/>
                  <a:gd name="T71" fmla="*/ 140 h 286"/>
                  <a:gd name="T72" fmla="*/ 126 w 344"/>
                  <a:gd name="T73" fmla="*/ 22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4" h="286">
                    <a:moveTo>
                      <a:pt x="288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8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0" y="58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2" y="242"/>
                    </a:lnTo>
                    <a:lnTo>
                      <a:pt x="4" y="252"/>
                    </a:lnTo>
                    <a:lnTo>
                      <a:pt x="10" y="262"/>
                    </a:lnTo>
                    <a:lnTo>
                      <a:pt x="16" y="270"/>
                    </a:lnTo>
                    <a:lnTo>
                      <a:pt x="24" y="278"/>
                    </a:lnTo>
                    <a:lnTo>
                      <a:pt x="34" y="282"/>
                    </a:lnTo>
                    <a:lnTo>
                      <a:pt x="44" y="286"/>
                    </a:lnTo>
                    <a:lnTo>
                      <a:pt x="56" y="286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300" y="286"/>
                    </a:lnTo>
                    <a:lnTo>
                      <a:pt x="310" y="282"/>
                    </a:lnTo>
                    <a:lnTo>
                      <a:pt x="320" y="278"/>
                    </a:lnTo>
                    <a:lnTo>
                      <a:pt x="328" y="270"/>
                    </a:lnTo>
                    <a:lnTo>
                      <a:pt x="334" y="262"/>
                    </a:lnTo>
                    <a:lnTo>
                      <a:pt x="340" y="252"/>
                    </a:lnTo>
                    <a:lnTo>
                      <a:pt x="344" y="242"/>
                    </a:lnTo>
                    <a:lnTo>
                      <a:pt x="344" y="230"/>
                    </a:lnTo>
                    <a:lnTo>
                      <a:pt x="344" y="58"/>
                    </a:lnTo>
                    <a:lnTo>
                      <a:pt x="344" y="58"/>
                    </a:lnTo>
                    <a:lnTo>
                      <a:pt x="344" y="46"/>
                    </a:lnTo>
                    <a:lnTo>
                      <a:pt x="340" y="36"/>
                    </a:lnTo>
                    <a:lnTo>
                      <a:pt x="334" y="26"/>
                    </a:lnTo>
                    <a:lnTo>
                      <a:pt x="328" y="18"/>
                    </a:lnTo>
                    <a:lnTo>
                      <a:pt x="320" y="10"/>
                    </a:lnTo>
                    <a:lnTo>
                      <a:pt x="310" y="6"/>
                    </a:lnTo>
                    <a:lnTo>
                      <a:pt x="300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126" y="228"/>
                    </a:moveTo>
                    <a:lnTo>
                      <a:pt x="148" y="142"/>
                    </a:lnTo>
                    <a:lnTo>
                      <a:pt x="148" y="142"/>
                    </a:lnTo>
                    <a:lnTo>
                      <a:pt x="144" y="136"/>
                    </a:lnTo>
                    <a:lnTo>
                      <a:pt x="138" y="130"/>
                    </a:lnTo>
                    <a:lnTo>
                      <a:pt x="136" y="122"/>
                    </a:lnTo>
                    <a:lnTo>
                      <a:pt x="134" y="112"/>
                    </a:lnTo>
                    <a:lnTo>
                      <a:pt x="134" y="112"/>
                    </a:lnTo>
                    <a:lnTo>
                      <a:pt x="136" y="106"/>
                    </a:lnTo>
                    <a:lnTo>
                      <a:pt x="138" y="98"/>
                    </a:lnTo>
                    <a:lnTo>
                      <a:pt x="142" y="92"/>
                    </a:lnTo>
                    <a:lnTo>
                      <a:pt x="146" y="88"/>
                    </a:lnTo>
                    <a:lnTo>
                      <a:pt x="152" y="82"/>
                    </a:lnTo>
                    <a:lnTo>
                      <a:pt x="158" y="80"/>
                    </a:lnTo>
                    <a:lnTo>
                      <a:pt x="164" y="78"/>
                    </a:lnTo>
                    <a:lnTo>
                      <a:pt x="172" y="76"/>
                    </a:lnTo>
                    <a:lnTo>
                      <a:pt x="172" y="76"/>
                    </a:lnTo>
                    <a:lnTo>
                      <a:pt x="178" y="78"/>
                    </a:lnTo>
                    <a:lnTo>
                      <a:pt x="186" y="80"/>
                    </a:lnTo>
                    <a:lnTo>
                      <a:pt x="192" y="82"/>
                    </a:lnTo>
                    <a:lnTo>
                      <a:pt x="198" y="88"/>
                    </a:lnTo>
                    <a:lnTo>
                      <a:pt x="202" y="92"/>
                    </a:lnTo>
                    <a:lnTo>
                      <a:pt x="204" y="98"/>
                    </a:lnTo>
                    <a:lnTo>
                      <a:pt x="208" y="106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6" y="120"/>
                    </a:lnTo>
                    <a:lnTo>
                      <a:pt x="204" y="128"/>
                    </a:lnTo>
                    <a:lnTo>
                      <a:pt x="200" y="134"/>
                    </a:lnTo>
                    <a:lnTo>
                      <a:pt x="196" y="140"/>
                    </a:lnTo>
                    <a:lnTo>
                      <a:pt x="220" y="228"/>
                    </a:lnTo>
                    <a:lnTo>
                      <a:pt x="126" y="2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6"/>
              <p:cNvSpPr>
                <a:spLocks/>
              </p:cNvSpPr>
              <p:nvPr userDrawn="1"/>
            </p:nvSpPr>
            <p:spPr bwMode="auto">
              <a:xfrm>
                <a:off x="7961310" y="104441"/>
                <a:ext cx="252031" cy="86059"/>
              </a:xfrm>
              <a:custGeom>
                <a:avLst/>
                <a:gdLst>
                  <a:gd name="T0" fmla="*/ 20 w 164"/>
                  <a:gd name="T1" fmla="*/ 56 h 56"/>
                  <a:gd name="T2" fmla="*/ 20 w 164"/>
                  <a:gd name="T3" fmla="*/ 56 h 56"/>
                  <a:gd name="T4" fmla="*/ 22 w 164"/>
                  <a:gd name="T5" fmla="*/ 46 h 56"/>
                  <a:gd name="T6" fmla="*/ 26 w 164"/>
                  <a:gd name="T7" fmla="*/ 36 h 56"/>
                  <a:gd name="T8" fmla="*/ 30 w 164"/>
                  <a:gd name="T9" fmla="*/ 30 h 56"/>
                  <a:gd name="T10" fmla="*/ 36 w 164"/>
                  <a:gd name="T11" fmla="*/ 26 h 56"/>
                  <a:gd name="T12" fmla="*/ 42 w 164"/>
                  <a:gd name="T13" fmla="*/ 22 h 56"/>
                  <a:gd name="T14" fmla="*/ 54 w 164"/>
                  <a:gd name="T15" fmla="*/ 20 h 56"/>
                  <a:gd name="T16" fmla="*/ 82 w 164"/>
                  <a:gd name="T17" fmla="*/ 20 h 56"/>
                  <a:gd name="T18" fmla="*/ 82 w 164"/>
                  <a:gd name="T19" fmla="*/ 20 h 56"/>
                  <a:gd name="T20" fmla="*/ 112 w 164"/>
                  <a:gd name="T21" fmla="*/ 20 h 56"/>
                  <a:gd name="T22" fmla="*/ 122 w 164"/>
                  <a:gd name="T23" fmla="*/ 22 h 56"/>
                  <a:gd name="T24" fmla="*/ 130 w 164"/>
                  <a:gd name="T25" fmla="*/ 26 h 56"/>
                  <a:gd name="T26" fmla="*/ 136 w 164"/>
                  <a:gd name="T27" fmla="*/ 30 h 56"/>
                  <a:gd name="T28" fmla="*/ 140 w 164"/>
                  <a:gd name="T29" fmla="*/ 36 h 56"/>
                  <a:gd name="T30" fmla="*/ 142 w 164"/>
                  <a:gd name="T31" fmla="*/ 46 h 56"/>
                  <a:gd name="T32" fmla="*/ 144 w 164"/>
                  <a:gd name="T33" fmla="*/ 56 h 56"/>
                  <a:gd name="T34" fmla="*/ 164 w 164"/>
                  <a:gd name="T35" fmla="*/ 56 h 56"/>
                  <a:gd name="T36" fmla="*/ 164 w 164"/>
                  <a:gd name="T37" fmla="*/ 56 h 56"/>
                  <a:gd name="T38" fmla="*/ 162 w 164"/>
                  <a:gd name="T39" fmla="*/ 38 h 56"/>
                  <a:gd name="T40" fmla="*/ 156 w 164"/>
                  <a:gd name="T41" fmla="*/ 24 h 56"/>
                  <a:gd name="T42" fmla="*/ 148 w 164"/>
                  <a:gd name="T43" fmla="*/ 14 h 56"/>
                  <a:gd name="T44" fmla="*/ 138 w 164"/>
                  <a:gd name="T45" fmla="*/ 6 h 56"/>
                  <a:gd name="T46" fmla="*/ 126 w 164"/>
                  <a:gd name="T47" fmla="*/ 2 h 56"/>
                  <a:gd name="T48" fmla="*/ 112 w 164"/>
                  <a:gd name="T49" fmla="*/ 0 h 56"/>
                  <a:gd name="T50" fmla="*/ 82 w 164"/>
                  <a:gd name="T51" fmla="*/ 0 h 56"/>
                  <a:gd name="T52" fmla="*/ 82 w 164"/>
                  <a:gd name="T53" fmla="*/ 0 h 56"/>
                  <a:gd name="T54" fmla="*/ 52 w 164"/>
                  <a:gd name="T55" fmla="*/ 0 h 56"/>
                  <a:gd name="T56" fmla="*/ 38 w 164"/>
                  <a:gd name="T57" fmla="*/ 2 h 56"/>
                  <a:gd name="T58" fmla="*/ 26 w 164"/>
                  <a:gd name="T59" fmla="*/ 6 h 56"/>
                  <a:gd name="T60" fmla="*/ 16 w 164"/>
                  <a:gd name="T61" fmla="*/ 14 h 56"/>
                  <a:gd name="T62" fmla="*/ 8 w 164"/>
                  <a:gd name="T63" fmla="*/ 24 h 56"/>
                  <a:gd name="T64" fmla="*/ 2 w 164"/>
                  <a:gd name="T65" fmla="*/ 38 h 56"/>
                  <a:gd name="T66" fmla="*/ 0 w 164"/>
                  <a:gd name="T67" fmla="*/ 56 h 56"/>
                  <a:gd name="T68" fmla="*/ 20 w 164"/>
                  <a:gd name="T6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56">
                    <a:moveTo>
                      <a:pt x="20" y="56"/>
                    </a:moveTo>
                    <a:lnTo>
                      <a:pt x="20" y="56"/>
                    </a:lnTo>
                    <a:lnTo>
                      <a:pt x="22" y="46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4" y="20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112" y="20"/>
                    </a:lnTo>
                    <a:lnTo>
                      <a:pt x="122" y="22"/>
                    </a:lnTo>
                    <a:lnTo>
                      <a:pt x="130" y="26"/>
                    </a:lnTo>
                    <a:lnTo>
                      <a:pt x="136" y="30"/>
                    </a:lnTo>
                    <a:lnTo>
                      <a:pt x="140" y="36"/>
                    </a:lnTo>
                    <a:lnTo>
                      <a:pt x="142" y="46"/>
                    </a:lnTo>
                    <a:lnTo>
                      <a:pt x="144" y="56"/>
                    </a:lnTo>
                    <a:lnTo>
                      <a:pt x="164" y="56"/>
                    </a:lnTo>
                    <a:lnTo>
                      <a:pt x="164" y="56"/>
                    </a:lnTo>
                    <a:lnTo>
                      <a:pt x="162" y="38"/>
                    </a:lnTo>
                    <a:lnTo>
                      <a:pt x="156" y="24"/>
                    </a:lnTo>
                    <a:lnTo>
                      <a:pt x="148" y="14"/>
                    </a:lnTo>
                    <a:lnTo>
                      <a:pt x="138" y="6"/>
                    </a:lnTo>
                    <a:lnTo>
                      <a:pt x="126" y="2"/>
                    </a:lnTo>
                    <a:lnTo>
                      <a:pt x="112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52" y="0"/>
                    </a:lnTo>
                    <a:lnTo>
                      <a:pt x="38" y="2"/>
                    </a:lnTo>
                    <a:lnTo>
                      <a:pt x="26" y="6"/>
                    </a:lnTo>
                    <a:lnTo>
                      <a:pt x="16" y="14"/>
                    </a:lnTo>
                    <a:lnTo>
                      <a:pt x="8" y="24"/>
                    </a:lnTo>
                    <a:lnTo>
                      <a:pt x="2" y="38"/>
                    </a:lnTo>
                    <a:lnTo>
                      <a:pt x="0" y="56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41" name="TextBox 40"/>
            <p:cNvSpPr txBox="1"/>
            <p:nvPr userDrawn="1"/>
          </p:nvSpPr>
          <p:spPr>
            <a:xfrm rot="16200000">
              <a:off x="8191736" y="194794"/>
              <a:ext cx="563729" cy="2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" dirty="0">
                  <a:solidFill>
                    <a:schemeClr val="bg1"/>
                  </a:solidFill>
                </a:rPr>
                <a:t>Strictly</a:t>
              </a:r>
              <a:endParaRPr lang="en-GB" sz="51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8344587" y="462877"/>
              <a:ext cx="970405" cy="27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b="1" dirty="0">
                  <a:solidFill>
                    <a:schemeClr val="bg1"/>
                  </a:solidFill>
                </a:rPr>
                <a:t>CONFIDENTIAL</a:t>
              </a:r>
              <a:endParaRPr lang="en-GB" sz="58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32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90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667" y="78246"/>
            <a:ext cx="605493" cy="435479"/>
            <a:chOff x="8344587" y="36245"/>
            <a:chExt cx="970405" cy="697927"/>
          </a:xfrm>
        </p:grpSpPr>
        <p:grpSp>
          <p:nvGrpSpPr>
            <p:cNvPr id="33" name="Group 32"/>
            <p:cNvGrpSpPr/>
            <p:nvPr userDrawn="1"/>
          </p:nvGrpSpPr>
          <p:grpSpPr>
            <a:xfrm>
              <a:off x="8545517" y="38794"/>
              <a:ext cx="474250" cy="493051"/>
              <a:chOff x="7818438" y="104441"/>
              <a:chExt cx="528649" cy="549607"/>
            </a:xfrm>
          </p:grpSpPr>
          <p:sp>
            <p:nvSpPr>
              <p:cNvPr id="36" name="Freeform 5"/>
              <p:cNvSpPr>
                <a:spLocks noEditPoints="1"/>
              </p:cNvSpPr>
              <p:nvPr userDrawn="1"/>
            </p:nvSpPr>
            <p:spPr bwMode="auto">
              <a:xfrm>
                <a:off x="7818438" y="214532"/>
                <a:ext cx="528649" cy="439516"/>
              </a:xfrm>
              <a:custGeom>
                <a:avLst/>
                <a:gdLst>
                  <a:gd name="T0" fmla="*/ 56 w 344"/>
                  <a:gd name="T1" fmla="*/ 0 h 286"/>
                  <a:gd name="T2" fmla="*/ 44 w 344"/>
                  <a:gd name="T3" fmla="*/ 2 h 286"/>
                  <a:gd name="T4" fmla="*/ 24 w 344"/>
                  <a:gd name="T5" fmla="*/ 10 h 286"/>
                  <a:gd name="T6" fmla="*/ 10 w 344"/>
                  <a:gd name="T7" fmla="*/ 26 h 286"/>
                  <a:gd name="T8" fmla="*/ 2 w 344"/>
                  <a:gd name="T9" fmla="*/ 46 h 286"/>
                  <a:gd name="T10" fmla="*/ 0 w 344"/>
                  <a:gd name="T11" fmla="*/ 230 h 286"/>
                  <a:gd name="T12" fmla="*/ 2 w 344"/>
                  <a:gd name="T13" fmla="*/ 242 h 286"/>
                  <a:gd name="T14" fmla="*/ 10 w 344"/>
                  <a:gd name="T15" fmla="*/ 262 h 286"/>
                  <a:gd name="T16" fmla="*/ 24 w 344"/>
                  <a:gd name="T17" fmla="*/ 278 h 286"/>
                  <a:gd name="T18" fmla="*/ 44 w 344"/>
                  <a:gd name="T19" fmla="*/ 286 h 286"/>
                  <a:gd name="T20" fmla="*/ 288 w 344"/>
                  <a:gd name="T21" fmla="*/ 286 h 286"/>
                  <a:gd name="T22" fmla="*/ 300 w 344"/>
                  <a:gd name="T23" fmla="*/ 286 h 286"/>
                  <a:gd name="T24" fmla="*/ 320 w 344"/>
                  <a:gd name="T25" fmla="*/ 278 h 286"/>
                  <a:gd name="T26" fmla="*/ 334 w 344"/>
                  <a:gd name="T27" fmla="*/ 262 h 286"/>
                  <a:gd name="T28" fmla="*/ 344 w 344"/>
                  <a:gd name="T29" fmla="*/ 242 h 286"/>
                  <a:gd name="T30" fmla="*/ 344 w 344"/>
                  <a:gd name="T31" fmla="*/ 58 h 286"/>
                  <a:gd name="T32" fmla="*/ 344 w 344"/>
                  <a:gd name="T33" fmla="*/ 46 h 286"/>
                  <a:gd name="T34" fmla="*/ 334 w 344"/>
                  <a:gd name="T35" fmla="*/ 26 h 286"/>
                  <a:gd name="T36" fmla="*/ 320 w 344"/>
                  <a:gd name="T37" fmla="*/ 10 h 286"/>
                  <a:gd name="T38" fmla="*/ 300 w 344"/>
                  <a:gd name="T39" fmla="*/ 2 h 286"/>
                  <a:gd name="T40" fmla="*/ 288 w 344"/>
                  <a:gd name="T41" fmla="*/ 0 h 286"/>
                  <a:gd name="T42" fmla="*/ 148 w 344"/>
                  <a:gd name="T43" fmla="*/ 142 h 286"/>
                  <a:gd name="T44" fmla="*/ 144 w 344"/>
                  <a:gd name="T45" fmla="*/ 136 h 286"/>
                  <a:gd name="T46" fmla="*/ 136 w 344"/>
                  <a:gd name="T47" fmla="*/ 122 h 286"/>
                  <a:gd name="T48" fmla="*/ 134 w 344"/>
                  <a:gd name="T49" fmla="*/ 112 h 286"/>
                  <a:gd name="T50" fmla="*/ 138 w 344"/>
                  <a:gd name="T51" fmla="*/ 98 h 286"/>
                  <a:gd name="T52" fmla="*/ 146 w 344"/>
                  <a:gd name="T53" fmla="*/ 88 h 286"/>
                  <a:gd name="T54" fmla="*/ 158 w 344"/>
                  <a:gd name="T55" fmla="*/ 80 h 286"/>
                  <a:gd name="T56" fmla="*/ 172 w 344"/>
                  <a:gd name="T57" fmla="*/ 76 h 286"/>
                  <a:gd name="T58" fmla="*/ 178 w 344"/>
                  <a:gd name="T59" fmla="*/ 78 h 286"/>
                  <a:gd name="T60" fmla="*/ 192 w 344"/>
                  <a:gd name="T61" fmla="*/ 82 h 286"/>
                  <a:gd name="T62" fmla="*/ 202 w 344"/>
                  <a:gd name="T63" fmla="*/ 92 h 286"/>
                  <a:gd name="T64" fmla="*/ 208 w 344"/>
                  <a:gd name="T65" fmla="*/ 106 h 286"/>
                  <a:gd name="T66" fmla="*/ 208 w 344"/>
                  <a:gd name="T67" fmla="*/ 112 h 286"/>
                  <a:gd name="T68" fmla="*/ 204 w 344"/>
                  <a:gd name="T69" fmla="*/ 128 h 286"/>
                  <a:gd name="T70" fmla="*/ 196 w 344"/>
                  <a:gd name="T71" fmla="*/ 140 h 286"/>
                  <a:gd name="T72" fmla="*/ 126 w 344"/>
                  <a:gd name="T73" fmla="*/ 22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4" h="286">
                    <a:moveTo>
                      <a:pt x="288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8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0" y="58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2" y="242"/>
                    </a:lnTo>
                    <a:lnTo>
                      <a:pt x="4" y="252"/>
                    </a:lnTo>
                    <a:lnTo>
                      <a:pt x="10" y="262"/>
                    </a:lnTo>
                    <a:lnTo>
                      <a:pt x="16" y="270"/>
                    </a:lnTo>
                    <a:lnTo>
                      <a:pt x="24" y="278"/>
                    </a:lnTo>
                    <a:lnTo>
                      <a:pt x="34" y="282"/>
                    </a:lnTo>
                    <a:lnTo>
                      <a:pt x="44" y="286"/>
                    </a:lnTo>
                    <a:lnTo>
                      <a:pt x="56" y="286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300" y="286"/>
                    </a:lnTo>
                    <a:lnTo>
                      <a:pt x="310" y="282"/>
                    </a:lnTo>
                    <a:lnTo>
                      <a:pt x="320" y="278"/>
                    </a:lnTo>
                    <a:lnTo>
                      <a:pt x="328" y="270"/>
                    </a:lnTo>
                    <a:lnTo>
                      <a:pt x="334" y="262"/>
                    </a:lnTo>
                    <a:lnTo>
                      <a:pt x="340" y="252"/>
                    </a:lnTo>
                    <a:lnTo>
                      <a:pt x="344" y="242"/>
                    </a:lnTo>
                    <a:lnTo>
                      <a:pt x="344" y="230"/>
                    </a:lnTo>
                    <a:lnTo>
                      <a:pt x="344" y="58"/>
                    </a:lnTo>
                    <a:lnTo>
                      <a:pt x="344" y="58"/>
                    </a:lnTo>
                    <a:lnTo>
                      <a:pt x="344" y="46"/>
                    </a:lnTo>
                    <a:lnTo>
                      <a:pt x="340" y="36"/>
                    </a:lnTo>
                    <a:lnTo>
                      <a:pt x="334" y="26"/>
                    </a:lnTo>
                    <a:lnTo>
                      <a:pt x="328" y="18"/>
                    </a:lnTo>
                    <a:lnTo>
                      <a:pt x="320" y="10"/>
                    </a:lnTo>
                    <a:lnTo>
                      <a:pt x="310" y="6"/>
                    </a:lnTo>
                    <a:lnTo>
                      <a:pt x="300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126" y="228"/>
                    </a:moveTo>
                    <a:lnTo>
                      <a:pt x="148" y="142"/>
                    </a:lnTo>
                    <a:lnTo>
                      <a:pt x="148" y="142"/>
                    </a:lnTo>
                    <a:lnTo>
                      <a:pt x="144" y="136"/>
                    </a:lnTo>
                    <a:lnTo>
                      <a:pt x="138" y="130"/>
                    </a:lnTo>
                    <a:lnTo>
                      <a:pt x="136" y="122"/>
                    </a:lnTo>
                    <a:lnTo>
                      <a:pt x="134" y="112"/>
                    </a:lnTo>
                    <a:lnTo>
                      <a:pt x="134" y="112"/>
                    </a:lnTo>
                    <a:lnTo>
                      <a:pt x="136" y="106"/>
                    </a:lnTo>
                    <a:lnTo>
                      <a:pt x="138" y="98"/>
                    </a:lnTo>
                    <a:lnTo>
                      <a:pt x="142" y="92"/>
                    </a:lnTo>
                    <a:lnTo>
                      <a:pt x="146" y="88"/>
                    </a:lnTo>
                    <a:lnTo>
                      <a:pt x="152" y="82"/>
                    </a:lnTo>
                    <a:lnTo>
                      <a:pt x="158" y="80"/>
                    </a:lnTo>
                    <a:lnTo>
                      <a:pt x="164" y="78"/>
                    </a:lnTo>
                    <a:lnTo>
                      <a:pt x="172" y="76"/>
                    </a:lnTo>
                    <a:lnTo>
                      <a:pt x="172" y="76"/>
                    </a:lnTo>
                    <a:lnTo>
                      <a:pt x="178" y="78"/>
                    </a:lnTo>
                    <a:lnTo>
                      <a:pt x="186" y="80"/>
                    </a:lnTo>
                    <a:lnTo>
                      <a:pt x="192" y="82"/>
                    </a:lnTo>
                    <a:lnTo>
                      <a:pt x="198" y="88"/>
                    </a:lnTo>
                    <a:lnTo>
                      <a:pt x="202" y="92"/>
                    </a:lnTo>
                    <a:lnTo>
                      <a:pt x="204" y="98"/>
                    </a:lnTo>
                    <a:lnTo>
                      <a:pt x="208" y="106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6" y="120"/>
                    </a:lnTo>
                    <a:lnTo>
                      <a:pt x="204" y="128"/>
                    </a:lnTo>
                    <a:lnTo>
                      <a:pt x="200" y="134"/>
                    </a:lnTo>
                    <a:lnTo>
                      <a:pt x="196" y="140"/>
                    </a:lnTo>
                    <a:lnTo>
                      <a:pt x="220" y="228"/>
                    </a:lnTo>
                    <a:lnTo>
                      <a:pt x="126" y="2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6"/>
              <p:cNvSpPr>
                <a:spLocks/>
              </p:cNvSpPr>
              <p:nvPr userDrawn="1"/>
            </p:nvSpPr>
            <p:spPr bwMode="auto">
              <a:xfrm>
                <a:off x="7961310" y="104441"/>
                <a:ext cx="252031" cy="86059"/>
              </a:xfrm>
              <a:custGeom>
                <a:avLst/>
                <a:gdLst>
                  <a:gd name="T0" fmla="*/ 20 w 164"/>
                  <a:gd name="T1" fmla="*/ 56 h 56"/>
                  <a:gd name="T2" fmla="*/ 20 w 164"/>
                  <a:gd name="T3" fmla="*/ 56 h 56"/>
                  <a:gd name="T4" fmla="*/ 22 w 164"/>
                  <a:gd name="T5" fmla="*/ 46 h 56"/>
                  <a:gd name="T6" fmla="*/ 26 w 164"/>
                  <a:gd name="T7" fmla="*/ 36 h 56"/>
                  <a:gd name="T8" fmla="*/ 30 w 164"/>
                  <a:gd name="T9" fmla="*/ 30 h 56"/>
                  <a:gd name="T10" fmla="*/ 36 w 164"/>
                  <a:gd name="T11" fmla="*/ 26 h 56"/>
                  <a:gd name="T12" fmla="*/ 42 w 164"/>
                  <a:gd name="T13" fmla="*/ 22 h 56"/>
                  <a:gd name="T14" fmla="*/ 54 w 164"/>
                  <a:gd name="T15" fmla="*/ 20 h 56"/>
                  <a:gd name="T16" fmla="*/ 82 w 164"/>
                  <a:gd name="T17" fmla="*/ 20 h 56"/>
                  <a:gd name="T18" fmla="*/ 82 w 164"/>
                  <a:gd name="T19" fmla="*/ 20 h 56"/>
                  <a:gd name="T20" fmla="*/ 112 w 164"/>
                  <a:gd name="T21" fmla="*/ 20 h 56"/>
                  <a:gd name="T22" fmla="*/ 122 w 164"/>
                  <a:gd name="T23" fmla="*/ 22 h 56"/>
                  <a:gd name="T24" fmla="*/ 130 w 164"/>
                  <a:gd name="T25" fmla="*/ 26 h 56"/>
                  <a:gd name="T26" fmla="*/ 136 w 164"/>
                  <a:gd name="T27" fmla="*/ 30 h 56"/>
                  <a:gd name="T28" fmla="*/ 140 w 164"/>
                  <a:gd name="T29" fmla="*/ 36 h 56"/>
                  <a:gd name="T30" fmla="*/ 142 w 164"/>
                  <a:gd name="T31" fmla="*/ 46 h 56"/>
                  <a:gd name="T32" fmla="*/ 144 w 164"/>
                  <a:gd name="T33" fmla="*/ 56 h 56"/>
                  <a:gd name="T34" fmla="*/ 164 w 164"/>
                  <a:gd name="T35" fmla="*/ 56 h 56"/>
                  <a:gd name="T36" fmla="*/ 164 w 164"/>
                  <a:gd name="T37" fmla="*/ 56 h 56"/>
                  <a:gd name="T38" fmla="*/ 162 w 164"/>
                  <a:gd name="T39" fmla="*/ 38 h 56"/>
                  <a:gd name="T40" fmla="*/ 156 w 164"/>
                  <a:gd name="T41" fmla="*/ 24 h 56"/>
                  <a:gd name="T42" fmla="*/ 148 w 164"/>
                  <a:gd name="T43" fmla="*/ 14 h 56"/>
                  <a:gd name="T44" fmla="*/ 138 w 164"/>
                  <a:gd name="T45" fmla="*/ 6 h 56"/>
                  <a:gd name="T46" fmla="*/ 126 w 164"/>
                  <a:gd name="T47" fmla="*/ 2 h 56"/>
                  <a:gd name="T48" fmla="*/ 112 w 164"/>
                  <a:gd name="T49" fmla="*/ 0 h 56"/>
                  <a:gd name="T50" fmla="*/ 82 w 164"/>
                  <a:gd name="T51" fmla="*/ 0 h 56"/>
                  <a:gd name="T52" fmla="*/ 82 w 164"/>
                  <a:gd name="T53" fmla="*/ 0 h 56"/>
                  <a:gd name="T54" fmla="*/ 52 w 164"/>
                  <a:gd name="T55" fmla="*/ 0 h 56"/>
                  <a:gd name="T56" fmla="*/ 38 w 164"/>
                  <a:gd name="T57" fmla="*/ 2 h 56"/>
                  <a:gd name="T58" fmla="*/ 26 w 164"/>
                  <a:gd name="T59" fmla="*/ 6 h 56"/>
                  <a:gd name="T60" fmla="*/ 16 w 164"/>
                  <a:gd name="T61" fmla="*/ 14 h 56"/>
                  <a:gd name="T62" fmla="*/ 8 w 164"/>
                  <a:gd name="T63" fmla="*/ 24 h 56"/>
                  <a:gd name="T64" fmla="*/ 2 w 164"/>
                  <a:gd name="T65" fmla="*/ 38 h 56"/>
                  <a:gd name="T66" fmla="*/ 0 w 164"/>
                  <a:gd name="T67" fmla="*/ 56 h 56"/>
                  <a:gd name="T68" fmla="*/ 20 w 164"/>
                  <a:gd name="T6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56">
                    <a:moveTo>
                      <a:pt x="20" y="56"/>
                    </a:moveTo>
                    <a:lnTo>
                      <a:pt x="20" y="56"/>
                    </a:lnTo>
                    <a:lnTo>
                      <a:pt x="22" y="46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4" y="20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112" y="20"/>
                    </a:lnTo>
                    <a:lnTo>
                      <a:pt x="122" y="22"/>
                    </a:lnTo>
                    <a:lnTo>
                      <a:pt x="130" y="26"/>
                    </a:lnTo>
                    <a:lnTo>
                      <a:pt x="136" y="30"/>
                    </a:lnTo>
                    <a:lnTo>
                      <a:pt x="140" y="36"/>
                    </a:lnTo>
                    <a:lnTo>
                      <a:pt x="142" y="46"/>
                    </a:lnTo>
                    <a:lnTo>
                      <a:pt x="144" y="56"/>
                    </a:lnTo>
                    <a:lnTo>
                      <a:pt x="164" y="56"/>
                    </a:lnTo>
                    <a:lnTo>
                      <a:pt x="164" y="56"/>
                    </a:lnTo>
                    <a:lnTo>
                      <a:pt x="162" y="38"/>
                    </a:lnTo>
                    <a:lnTo>
                      <a:pt x="156" y="24"/>
                    </a:lnTo>
                    <a:lnTo>
                      <a:pt x="148" y="14"/>
                    </a:lnTo>
                    <a:lnTo>
                      <a:pt x="138" y="6"/>
                    </a:lnTo>
                    <a:lnTo>
                      <a:pt x="126" y="2"/>
                    </a:lnTo>
                    <a:lnTo>
                      <a:pt x="112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52" y="0"/>
                    </a:lnTo>
                    <a:lnTo>
                      <a:pt x="38" y="2"/>
                    </a:lnTo>
                    <a:lnTo>
                      <a:pt x="26" y="6"/>
                    </a:lnTo>
                    <a:lnTo>
                      <a:pt x="16" y="14"/>
                    </a:lnTo>
                    <a:lnTo>
                      <a:pt x="8" y="24"/>
                    </a:lnTo>
                    <a:lnTo>
                      <a:pt x="2" y="38"/>
                    </a:lnTo>
                    <a:lnTo>
                      <a:pt x="0" y="56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34" name="TextBox 33"/>
            <p:cNvSpPr txBox="1"/>
            <p:nvPr userDrawn="1"/>
          </p:nvSpPr>
          <p:spPr>
            <a:xfrm rot="16200000">
              <a:off x="8191736" y="194794"/>
              <a:ext cx="563729" cy="2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" dirty="0">
                  <a:solidFill>
                    <a:schemeClr val="bg1"/>
                  </a:solidFill>
                </a:rPr>
                <a:t>Strictly</a:t>
              </a:r>
              <a:endParaRPr lang="en-GB" sz="51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 userDrawn="1"/>
          </p:nvSpPr>
          <p:spPr>
            <a:xfrm>
              <a:off x="8344587" y="462877"/>
              <a:ext cx="970405" cy="27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b="1" dirty="0">
                  <a:solidFill>
                    <a:schemeClr val="bg1"/>
                  </a:solidFill>
                </a:rPr>
                <a:t>CONFIDENTIAL</a:t>
              </a:r>
              <a:endParaRPr lang="en-GB" sz="58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96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 dirty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6667" y="78246"/>
            <a:ext cx="605493" cy="435479"/>
            <a:chOff x="8344587" y="36245"/>
            <a:chExt cx="970405" cy="697927"/>
          </a:xfrm>
        </p:grpSpPr>
        <p:grpSp>
          <p:nvGrpSpPr>
            <p:cNvPr id="36" name="Group 35"/>
            <p:cNvGrpSpPr/>
            <p:nvPr userDrawn="1"/>
          </p:nvGrpSpPr>
          <p:grpSpPr>
            <a:xfrm>
              <a:off x="8545517" y="38794"/>
              <a:ext cx="474250" cy="493051"/>
              <a:chOff x="7818438" y="104441"/>
              <a:chExt cx="528649" cy="549607"/>
            </a:xfrm>
          </p:grpSpPr>
          <p:sp>
            <p:nvSpPr>
              <p:cNvPr id="39" name="Freeform 5"/>
              <p:cNvSpPr>
                <a:spLocks noEditPoints="1"/>
              </p:cNvSpPr>
              <p:nvPr userDrawn="1"/>
            </p:nvSpPr>
            <p:spPr bwMode="auto">
              <a:xfrm>
                <a:off x="7818438" y="214532"/>
                <a:ext cx="528649" cy="439516"/>
              </a:xfrm>
              <a:custGeom>
                <a:avLst/>
                <a:gdLst>
                  <a:gd name="T0" fmla="*/ 56 w 344"/>
                  <a:gd name="T1" fmla="*/ 0 h 286"/>
                  <a:gd name="T2" fmla="*/ 44 w 344"/>
                  <a:gd name="T3" fmla="*/ 2 h 286"/>
                  <a:gd name="T4" fmla="*/ 24 w 344"/>
                  <a:gd name="T5" fmla="*/ 10 h 286"/>
                  <a:gd name="T6" fmla="*/ 10 w 344"/>
                  <a:gd name="T7" fmla="*/ 26 h 286"/>
                  <a:gd name="T8" fmla="*/ 2 w 344"/>
                  <a:gd name="T9" fmla="*/ 46 h 286"/>
                  <a:gd name="T10" fmla="*/ 0 w 344"/>
                  <a:gd name="T11" fmla="*/ 230 h 286"/>
                  <a:gd name="T12" fmla="*/ 2 w 344"/>
                  <a:gd name="T13" fmla="*/ 242 h 286"/>
                  <a:gd name="T14" fmla="*/ 10 w 344"/>
                  <a:gd name="T15" fmla="*/ 262 h 286"/>
                  <a:gd name="T16" fmla="*/ 24 w 344"/>
                  <a:gd name="T17" fmla="*/ 278 h 286"/>
                  <a:gd name="T18" fmla="*/ 44 w 344"/>
                  <a:gd name="T19" fmla="*/ 286 h 286"/>
                  <a:gd name="T20" fmla="*/ 288 w 344"/>
                  <a:gd name="T21" fmla="*/ 286 h 286"/>
                  <a:gd name="T22" fmla="*/ 300 w 344"/>
                  <a:gd name="T23" fmla="*/ 286 h 286"/>
                  <a:gd name="T24" fmla="*/ 320 w 344"/>
                  <a:gd name="T25" fmla="*/ 278 h 286"/>
                  <a:gd name="T26" fmla="*/ 334 w 344"/>
                  <a:gd name="T27" fmla="*/ 262 h 286"/>
                  <a:gd name="T28" fmla="*/ 344 w 344"/>
                  <a:gd name="T29" fmla="*/ 242 h 286"/>
                  <a:gd name="T30" fmla="*/ 344 w 344"/>
                  <a:gd name="T31" fmla="*/ 58 h 286"/>
                  <a:gd name="T32" fmla="*/ 344 w 344"/>
                  <a:gd name="T33" fmla="*/ 46 h 286"/>
                  <a:gd name="T34" fmla="*/ 334 w 344"/>
                  <a:gd name="T35" fmla="*/ 26 h 286"/>
                  <a:gd name="T36" fmla="*/ 320 w 344"/>
                  <a:gd name="T37" fmla="*/ 10 h 286"/>
                  <a:gd name="T38" fmla="*/ 300 w 344"/>
                  <a:gd name="T39" fmla="*/ 2 h 286"/>
                  <a:gd name="T40" fmla="*/ 288 w 344"/>
                  <a:gd name="T41" fmla="*/ 0 h 286"/>
                  <a:gd name="T42" fmla="*/ 148 w 344"/>
                  <a:gd name="T43" fmla="*/ 142 h 286"/>
                  <a:gd name="T44" fmla="*/ 144 w 344"/>
                  <a:gd name="T45" fmla="*/ 136 h 286"/>
                  <a:gd name="T46" fmla="*/ 136 w 344"/>
                  <a:gd name="T47" fmla="*/ 122 h 286"/>
                  <a:gd name="T48" fmla="*/ 134 w 344"/>
                  <a:gd name="T49" fmla="*/ 112 h 286"/>
                  <a:gd name="T50" fmla="*/ 138 w 344"/>
                  <a:gd name="T51" fmla="*/ 98 h 286"/>
                  <a:gd name="T52" fmla="*/ 146 w 344"/>
                  <a:gd name="T53" fmla="*/ 88 h 286"/>
                  <a:gd name="T54" fmla="*/ 158 w 344"/>
                  <a:gd name="T55" fmla="*/ 80 h 286"/>
                  <a:gd name="T56" fmla="*/ 172 w 344"/>
                  <a:gd name="T57" fmla="*/ 76 h 286"/>
                  <a:gd name="T58" fmla="*/ 178 w 344"/>
                  <a:gd name="T59" fmla="*/ 78 h 286"/>
                  <a:gd name="T60" fmla="*/ 192 w 344"/>
                  <a:gd name="T61" fmla="*/ 82 h 286"/>
                  <a:gd name="T62" fmla="*/ 202 w 344"/>
                  <a:gd name="T63" fmla="*/ 92 h 286"/>
                  <a:gd name="T64" fmla="*/ 208 w 344"/>
                  <a:gd name="T65" fmla="*/ 106 h 286"/>
                  <a:gd name="T66" fmla="*/ 208 w 344"/>
                  <a:gd name="T67" fmla="*/ 112 h 286"/>
                  <a:gd name="T68" fmla="*/ 204 w 344"/>
                  <a:gd name="T69" fmla="*/ 128 h 286"/>
                  <a:gd name="T70" fmla="*/ 196 w 344"/>
                  <a:gd name="T71" fmla="*/ 140 h 286"/>
                  <a:gd name="T72" fmla="*/ 126 w 344"/>
                  <a:gd name="T73" fmla="*/ 22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4" h="286">
                    <a:moveTo>
                      <a:pt x="288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8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0" y="58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2" y="242"/>
                    </a:lnTo>
                    <a:lnTo>
                      <a:pt x="4" y="252"/>
                    </a:lnTo>
                    <a:lnTo>
                      <a:pt x="10" y="262"/>
                    </a:lnTo>
                    <a:lnTo>
                      <a:pt x="16" y="270"/>
                    </a:lnTo>
                    <a:lnTo>
                      <a:pt x="24" y="278"/>
                    </a:lnTo>
                    <a:lnTo>
                      <a:pt x="34" y="282"/>
                    </a:lnTo>
                    <a:lnTo>
                      <a:pt x="44" y="286"/>
                    </a:lnTo>
                    <a:lnTo>
                      <a:pt x="56" y="286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300" y="286"/>
                    </a:lnTo>
                    <a:lnTo>
                      <a:pt x="310" y="282"/>
                    </a:lnTo>
                    <a:lnTo>
                      <a:pt x="320" y="278"/>
                    </a:lnTo>
                    <a:lnTo>
                      <a:pt x="328" y="270"/>
                    </a:lnTo>
                    <a:lnTo>
                      <a:pt x="334" y="262"/>
                    </a:lnTo>
                    <a:lnTo>
                      <a:pt x="340" y="252"/>
                    </a:lnTo>
                    <a:lnTo>
                      <a:pt x="344" y="242"/>
                    </a:lnTo>
                    <a:lnTo>
                      <a:pt x="344" y="230"/>
                    </a:lnTo>
                    <a:lnTo>
                      <a:pt x="344" y="58"/>
                    </a:lnTo>
                    <a:lnTo>
                      <a:pt x="344" y="58"/>
                    </a:lnTo>
                    <a:lnTo>
                      <a:pt x="344" y="46"/>
                    </a:lnTo>
                    <a:lnTo>
                      <a:pt x="340" y="36"/>
                    </a:lnTo>
                    <a:lnTo>
                      <a:pt x="334" y="26"/>
                    </a:lnTo>
                    <a:lnTo>
                      <a:pt x="328" y="18"/>
                    </a:lnTo>
                    <a:lnTo>
                      <a:pt x="320" y="10"/>
                    </a:lnTo>
                    <a:lnTo>
                      <a:pt x="310" y="6"/>
                    </a:lnTo>
                    <a:lnTo>
                      <a:pt x="300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126" y="228"/>
                    </a:moveTo>
                    <a:lnTo>
                      <a:pt x="148" y="142"/>
                    </a:lnTo>
                    <a:lnTo>
                      <a:pt x="148" y="142"/>
                    </a:lnTo>
                    <a:lnTo>
                      <a:pt x="144" y="136"/>
                    </a:lnTo>
                    <a:lnTo>
                      <a:pt x="138" y="130"/>
                    </a:lnTo>
                    <a:lnTo>
                      <a:pt x="136" y="122"/>
                    </a:lnTo>
                    <a:lnTo>
                      <a:pt x="134" y="112"/>
                    </a:lnTo>
                    <a:lnTo>
                      <a:pt x="134" y="112"/>
                    </a:lnTo>
                    <a:lnTo>
                      <a:pt x="136" y="106"/>
                    </a:lnTo>
                    <a:lnTo>
                      <a:pt x="138" y="98"/>
                    </a:lnTo>
                    <a:lnTo>
                      <a:pt x="142" y="92"/>
                    </a:lnTo>
                    <a:lnTo>
                      <a:pt x="146" y="88"/>
                    </a:lnTo>
                    <a:lnTo>
                      <a:pt x="152" y="82"/>
                    </a:lnTo>
                    <a:lnTo>
                      <a:pt x="158" y="80"/>
                    </a:lnTo>
                    <a:lnTo>
                      <a:pt x="164" y="78"/>
                    </a:lnTo>
                    <a:lnTo>
                      <a:pt x="172" y="76"/>
                    </a:lnTo>
                    <a:lnTo>
                      <a:pt x="172" y="76"/>
                    </a:lnTo>
                    <a:lnTo>
                      <a:pt x="178" y="78"/>
                    </a:lnTo>
                    <a:lnTo>
                      <a:pt x="186" y="80"/>
                    </a:lnTo>
                    <a:lnTo>
                      <a:pt x="192" y="82"/>
                    </a:lnTo>
                    <a:lnTo>
                      <a:pt x="198" y="88"/>
                    </a:lnTo>
                    <a:lnTo>
                      <a:pt x="202" y="92"/>
                    </a:lnTo>
                    <a:lnTo>
                      <a:pt x="204" y="98"/>
                    </a:lnTo>
                    <a:lnTo>
                      <a:pt x="208" y="106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6" y="120"/>
                    </a:lnTo>
                    <a:lnTo>
                      <a:pt x="204" y="128"/>
                    </a:lnTo>
                    <a:lnTo>
                      <a:pt x="200" y="134"/>
                    </a:lnTo>
                    <a:lnTo>
                      <a:pt x="196" y="140"/>
                    </a:lnTo>
                    <a:lnTo>
                      <a:pt x="220" y="228"/>
                    </a:lnTo>
                    <a:lnTo>
                      <a:pt x="126" y="2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6"/>
              <p:cNvSpPr>
                <a:spLocks/>
              </p:cNvSpPr>
              <p:nvPr userDrawn="1"/>
            </p:nvSpPr>
            <p:spPr bwMode="auto">
              <a:xfrm>
                <a:off x="7961310" y="104441"/>
                <a:ext cx="252031" cy="86059"/>
              </a:xfrm>
              <a:custGeom>
                <a:avLst/>
                <a:gdLst>
                  <a:gd name="T0" fmla="*/ 20 w 164"/>
                  <a:gd name="T1" fmla="*/ 56 h 56"/>
                  <a:gd name="T2" fmla="*/ 20 w 164"/>
                  <a:gd name="T3" fmla="*/ 56 h 56"/>
                  <a:gd name="T4" fmla="*/ 22 w 164"/>
                  <a:gd name="T5" fmla="*/ 46 h 56"/>
                  <a:gd name="T6" fmla="*/ 26 w 164"/>
                  <a:gd name="T7" fmla="*/ 36 h 56"/>
                  <a:gd name="T8" fmla="*/ 30 w 164"/>
                  <a:gd name="T9" fmla="*/ 30 h 56"/>
                  <a:gd name="T10" fmla="*/ 36 w 164"/>
                  <a:gd name="T11" fmla="*/ 26 h 56"/>
                  <a:gd name="T12" fmla="*/ 42 w 164"/>
                  <a:gd name="T13" fmla="*/ 22 h 56"/>
                  <a:gd name="T14" fmla="*/ 54 w 164"/>
                  <a:gd name="T15" fmla="*/ 20 h 56"/>
                  <a:gd name="T16" fmla="*/ 82 w 164"/>
                  <a:gd name="T17" fmla="*/ 20 h 56"/>
                  <a:gd name="T18" fmla="*/ 82 w 164"/>
                  <a:gd name="T19" fmla="*/ 20 h 56"/>
                  <a:gd name="T20" fmla="*/ 112 w 164"/>
                  <a:gd name="T21" fmla="*/ 20 h 56"/>
                  <a:gd name="T22" fmla="*/ 122 w 164"/>
                  <a:gd name="T23" fmla="*/ 22 h 56"/>
                  <a:gd name="T24" fmla="*/ 130 w 164"/>
                  <a:gd name="T25" fmla="*/ 26 h 56"/>
                  <a:gd name="T26" fmla="*/ 136 w 164"/>
                  <a:gd name="T27" fmla="*/ 30 h 56"/>
                  <a:gd name="T28" fmla="*/ 140 w 164"/>
                  <a:gd name="T29" fmla="*/ 36 h 56"/>
                  <a:gd name="T30" fmla="*/ 142 w 164"/>
                  <a:gd name="T31" fmla="*/ 46 h 56"/>
                  <a:gd name="T32" fmla="*/ 144 w 164"/>
                  <a:gd name="T33" fmla="*/ 56 h 56"/>
                  <a:gd name="T34" fmla="*/ 164 w 164"/>
                  <a:gd name="T35" fmla="*/ 56 h 56"/>
                  <a:gd name="T36" fmla="*/ 164 w 164"/>
                  <a:gd name="T37" fmla="*/ 56 h 56"/>
                  <a:gd name="T38" fmla="*/ 162 w 164"/>
                  <a:gd name="T39" fmla="*/ 38 h 56"/>
                  <a:gd name="T40" fmla="*/ 156 w 164"/>
                  <a:gd name="T41" fmla="*/ 24 h 56"/>
                  <a:gd name="T42" fmla="*/ 148 w 164"/>
                  <a:gd name="T43" fmla="*/ 14 h 56"/>
                  <a:gd name="T44" fmla="*/ 138 w 164"/>
                  <a:gd name="T45" fmla="*/ 6 h 56"/>
                  <a:gd name="T46" fmla="*/ 126 w 164"/>
                  <a:gd name="T47" fmla="*/ 2 h 56"/>
                  <a:gd name="T48" fmla="*/ 112 w 164"/>
                  <a:gd name="T49" fmla="*/ 0 h 56"/>
                  <a:gd name="T50" fmla="*/ 82 w 164"/>
                  <a:gd name="T51" fmla="*/ 0 h 56"/>
                  <a:gd name="T52" fmla="*/ 82 w 164"/>
                  <a:gd name="T53" fmla="*/ 0 h 56"/>
                  <a:gd name="T54" fmla="*/ 52 w 164"/>
                  <a:gd name="T55" fmla="*/ 0 h 56"/>
                  <a:gd name="T56" fmla="*/ 38 w 164"/>
                  <a:gd name="T57" fmla="*/ 2 h 56"/>
                  <a:gd name="T58" fmla="*/ 26 w 164"/>
                  <a:gd name="T59" fmla="*/ 6 h 56"/>
                  <a:gd name="T60" fmla="*/ 16 w 164"/>
                  <a:gd name="T61" fmla="*/ 14 h 56"/>
                  <a:gd name="T62" fmla="*/ 8 w 164"/>
                  <a:gd name="T63" fmla="*/ 24 h 56"/>
                  <a:gd name="T64" fmla="*/ 2 w 164"/>
                  <a:gd name="T65" fmla="*/ 38 h 56"/>
                  <a:gd name="T66" fmla="*/ 0 w 164"/>
                  <a:gd name="T67" fmla="*/ 56 h 56"/>
                  <a:gd name="T68" fmla="*/ 20 w 164"/>
                  <a:gd name="T6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56">
                    <a:moveTo>
                      <a:pt x="20" y="56"/>
                    </a:moveTo>
                    <a:lnTo>
                      <a:pt x="20" y="56"/>
                    </a:lnTo>
                    <a:lnTo>
                      <a:pt x="22" y="46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4" y="20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112" y="20"/>
                    </a:lnTo>
                    <a:lnTo>
                      <a:pt x="122" y="22"/>
                    </a:lnTo>
                    <a:lnTo>
                      <a:pt x="130" y="26"/>
                    </a:lnTo>
                    <a:lnTo>
                      <a:pt x="136" y="30"/>
                    </a:lnTo>
                    <a:lnTo>
                      <a:pt x="140" y="36"/>
                    </a:lnTo>
                    <a:lnTo>
                      <a:pt x="142" y="46"/>
                    </a:lnTo>
                    <a:lnTo>
                      <a:pt x="144" y="56"/>
                    </a:lnTo>
                    <a:lnTo>
                      <a:pt x="164" y="56"/>
                    </a:lnTo>
                    <a:lnTo>
                      <a:pt x="164" y="56"/>
                    </a:lnTo>
                    <a:lnTo>
                      <a:pt x="162" y="38"/>
                    </a:lnTo>
                    <a:lnTo>
                      <a:pt x="156" y="24"/>
                    </a:lnTo>
                    <a:lnTo>
                      <a:pt x="148" y="14"/>
                    </a:lnTo>
                    <a:lnTo>
                      <a:pt x="138" y="6"/>
                    </a:lnTo>
                    <a:lnTo>
                      <a:pt x="126" y="2"/>
                    </a:lnTo>
                    <a:lnTo>
                      <a:pt x="112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52" y="0"/>
                    </a:lnTo>
                    <a:lnTo>
                      <a:pt x="38" y="2"/>
                    </a:lnTo>
                    <a:lnTo>
                      <a:pt x="26" y="6"/>
                    </a:lnTo>
                    <a:lnTo>
                      <a:pt x="16" y="14"/>
                    </a:lnTo>
                    <a:lnTo>
                      <a:pt x="8" y="24"/>
                    </a:lnTo>
                    <a:lnTo>
                      <a:pt x="2" y="38"/>
                    </a:lnTo>
                    <a:lnTo>
                      <a:pt x="0" y="56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37" name="TextBox 36"/>
            <p:cNvSpPr txBox="1"/>
            <p:nvPr userDrawn="1"/>
          </p:nvSpPr>
          <p:spPr>
            <a:xfrm rot="16200000">
              <a:off x="8191736" y="194794"/>
              <a:ext cx="563729" cy="2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" dirty="0">
                  <a:solidFill>
                    <a:schemeClr val="bg1"/>
                  </a:solidFill>
                </a:rPr>
                <a:t>Strictly</a:t>
              </a:r>
              <a:endParaRPr lang="en-GB" sz="51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8344587" y="462877"/>
              <a:ext cx="970405" cy="27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b="1" dirty="0">
                  <a:solidFill>
                    <a:schemeClr val="bg1"/>
                  </a:solidFill>
                </a:rPr>
                <a:t>CONFIDENTIAL</a:t>
              </a:r>
              <a:endParaRPr lang="en-GB" sz="58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7824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 dirty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1489668" y="69188"/>
            <a:ext cx="605493" cy="435479"/>
            <a:chOff x="8344587" y="36245"/>
            <a:chExt cx="970405" cy="697927"/>
          </a:xfrm>
        </p:grpSpPr>
        <p:grpSp>
          <p:nvGrpSpPr>
            <p:cNvPr id="36" name="Group 35"/>
            <p:cNvGrpSpPr/>
            <p:nvPr userDrawn="1"/>
          </p:nvGrpSpPr>
          <p:grpSpPr>
            <a:xfrm>
              <a:off x="8545517" y="38794"/>
              <a:ext cx="474250" cy="493051"/>
              <a:chOff x="7818438" y="104441"/>
              <a:chExt cx="528649" cy="549607"/>
            </a:xfrm>
          </p:grpSpPr>
          <p:sp>
            <p:nvSpPr>
              <p:cNvPr id="39" name="Freeform 5"/>
              <p:cNvSpPr>
                <a:spLocks noEditPoints="1"/>
              </p:cNvSpPr>
              <p:nvPr userDrawn="1"/>
            </p:nvSpPr>
            <p:spPr bwMode="auto">
              <a:xfrm>
                <a:off x="7818438" y="214532"/>
                <a:ext cx="528649" cy="439516"/>
              </a:xfrm>
              <a:custGeom>
                <a:avLst/>
                <a:gdLst>
                  <a:gd name="T0" fmla="*/ 56 w 344"/>
                  <a:gd name="T1" fmla="*/ 0 h 286"/>
                  <a:gd name="T2" fmla="*/ 44 w 344"/>
                  <a:gd name="T3" fmla="*/ 2 h 286"/>
                  <a:gd name="T4" fmla="*/ 24 w 344"/>
                  <a:gd name="T5" fmla="*/ 10 h 286"/>
                  <a:gd name="T6" fmla="*/ 10 w 344"/>
                  <a:gd name="T7" fmla="*/ 26 h 286"/>
                  <a:gd name="T8" fmla="*/ 2 w 344"/>
                  <a:gd name="T9" fmla="*/ 46 h 286"/>
                  <a:gd name="T10" fmla="*/ 0 w 344"/>
                  <a:gd name="T11" fmla="*/ 230 h 286"/>
                  <a:gd name="T12" fmla="*/ 2 w 344"/>
                  <a:gd name="T13" fmla="*/ 242 h 286"/>
                  <a:gd name="T14" fmla="*/ 10 w 344"/>
                  <a:gd name="T15" fmla="*/ 262 h 286"/>
                  <a:gd name="T16" fmla="*/ 24 w 344"/>
                  <a:gd name="T17" fmla="*/ 278 h 286"/>
                  <a:gd name="T18" fmla="*/ 44 w 344"/>
                  <a:gd name="T19" fmla="*/ 286 h 286"/>
                  <a:gd name="T20" fmla="*/ 288 w 344"/>
                  <a:gd name="T21" fmla="*/ 286 h 286"/>
                  <a:gd name="T22" fmla="*/ 300 w 344"/>
                  <a:gd name="T23" fmla="*/ 286 h 286"/>
                  <a:gd name="T24" fmla="*/ 320 w 344"/>
                  <a:gd name="T25" fmla="*/ 278 h 286"/>
                  <a:gd name="T26" fmla="*/ 334 w 344"/>
                  <a:gd name="T27" fmla="*/ 262 h 286"/>
                  <a:gd name="T28" fmla="*/ 344 w 344"/>
                  <a:gd name="T29" fmla="*/ 242 h 286"/>
                  <a:gd name="T30" fmla="*/ 344 w 344"/>
                  <a:gd name="T31" fmla="*/ 58 h 286"/>
                  <a:gd name="T32" fmla="*/ 344 w 344"/>
                  <a:gd name="T33" fmla="*/ 46 h 286"/>
                  <a:gd name="T34" fmla="*/ 334 w 344"/>
                  <a:gd name="T35" fmla="*/ 26 h 286"/>
                  <a:gd name="T36" fmla="*/ 320 w 344"/>
                  <a:gd name="T37" fmla="*/ 10 h 286"/>
                  <a:gd name="T38" fmla="*/ 300 w 344"/>
                  <a:gd name="T39" fmla="*/ 2 h 286"/>
                  <a:gd name="T40" fmla="*/ 288 w 344"/>
                  <a:gd name="T41" fmla="*/ 0 h 286"/>
                  <a:gd name="T42" fmla="*/ 148 w 344"/>
                  <a:gd name="T43" fmla="*/ 142 h 286"/>
                  <a:gd name="T44" fmla="*/ 144 w 344"/>
                  <a:gd name="T45" fmla="*/ 136 h 286"/>
                  <a:gd name="T46" fmla="*/ 136 w 344"/>
                  <a:gd name="T47" fmla="*/ 122 h 286"/>
                  <a:gd name="T48" fmla="*/ 134 w 344"/>
                  <a:gd name="T49" fmla="*/ 112 h 286"/>
                  <a:gd name="T50" fmla="*/ 138 w 344"/>
                  <a:gd name="T51" fmla="*/ 98 h 286"/>
                  <a:gd name="T52" fmla="*/ 146 w 344"/>
                  <a:gd name="T53" fmla="*/ 88 h 286"/>
                  <a:gd name="T54" fmla="*/ 158 w 344"/>
                  <a:gd name="T55" fmla="*/ 80 h 286"/>
                  <a:gd name="T56" fmla="*/ 172 w 344"/>
                  <a:gd name="T57" fmla="*/ 76 h 286"/>
                  <a:gd name="T58" fmla="*/ 178 w 344"/>
                  <a:gd name="T59" fmla="*/ 78 h 286"/>
                  <a:gd name="T60" fmla="*/ 192 w 344"/>
                  <a:gd name="T61" fmla="*/ 82 h 286"/>
                  <a:gd name="T62" fmla="*/ 202 w 344"/>
                  <a:gd name="T63" fmla="*/ 92 h 286"/>
                  <a:gd name="T64" fmla="*/ 208 w 344"/>
                  <a:gd name="T65" fmla="*/ 106 h 286"/>
                  <a:gd name="T66" fmla="*/ 208 w 344"/>
                  <a:gd name="T67" fmla="*/ 112 h 286"/>
                  <a:gd name="T68" fmla="*/ 204 w 344"/>
                  <a:gd name="T69" fmla="*/ 128 h 286"/>
                  <a:gd name="T70" fmla="*/ 196 w 344"/>
                  <a:gd name="T71" fmla="*/ 140 h 286"/>
                  <a:gd name="T72" fmla="*/ 126 w 344"/>
                  <a:gd name="T73" fmla="*/ 22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4" h="286">
                    <a:moveTo>
                      <a:pt x="288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8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0" y="58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2" y="242"/>
                    </a:lnTo>
                    <a:lnTo>
                      <a:pt x="4" y="252"/>
                    </a:lnTo>
                    <a:lnTo>
                      <a:pt x="10" y="262"/>
                    </a:lnTo>
                    <a:lnTo>
                      <a:pt x="16" y="270"/>
                    </a:lnTo>
                    <a:lnTo>
                      <a:pt x="24" y="278"/>
                    </a:lnTo>
                    <a:lnTo>
                      <a:pt x="34" y="282"/>
                    </a:lnTo>
                    <a:lnTo>
                      <a:pt x="44" y="286"/>
                    </a:lnTo>
                    <a:lnTo>
                      <a:pt x="56" y="286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300" y="286"/>
                    </a:lnTo>
                    <a:lnTo>
                      <a:pt x="310" y="282"/>
                    </a:lnTo>
                    <a:lnTo>
                      <a:pt x="320" y="278"/>
                    </a:lnTo>
                    <a:lnTo>
                      <a:pt x="328" y="270"/>
                    </a:lnTo>
                    <a:lnTo>
                      <a:pt x="334" y="262"/>
                    </a:lnTo>
                    <a:lnTo>
                      <a:pt x="340" y="252"/>
                    </a:lnTo>
                    <a:lnTo>
                      <a:pt x="344" y="242"/>
                    </a:lnTo>
                    <a:lnTo>
                      <a:pt x="344" y="230"/>
                    </a:lnTo>
                    <a:lnTo>
                      <a:pt x="344" y="58"/>
                    </a:lnTo>
                    <a:lnTo>
                      <a:pt x="344" y="58"/>
                    </a:lnTo>
                    <a:lnTo>
                      <a:pt x="344" y="46"/>
                    </a:lnTo>
                    <a:lnTo>
                      <a:pt x="340" y="36"/>
                    </a:lnTo>
                    <a:lnTo>
                      <a:pt x="334" y="26"/>
                    </a:lnTo>
                    <a:lnTo>
                      <a:pt x="328" y="18"/>
                    </a:lnTo>
                    <a:lnTo>
                      <a:pt x="320" y="10"/>
                    </a:lnTo>
                    <a:lnTo>
                      <a:pt x="310" y="6"/>
                    </a:lnTo>
                    <a:lnTo>
                      <a:pt x="300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126" y="228"/>
                    </a:moveTo>
                    <a:lnTo>
                      <a:pt x="148" y="142"/>
                    </a:lnTo>
                    <a:lnTo>
                      <a:pt x="148" y="142"/>
                    </a:lnTo>
                    <a:lnTo>
                      <a:pt x="144" y="136"/>
                    </a:lnTo>
                    <a:lnTo>
                      <a:pt x="138" y="130"/>
                    </a:lnTo>
                    <a:lnTo>
                      <a:pt x="136" y="122"/>
                    </a:lnTo>
                    <a:lnTo>
                      <a:pt x="134" y="112"/>
                    </a:lnTo>
                    <a:lnTo>
                      <a:pt x="134" y="112"/>
                    </a:lnTo>
                    <a:lnTo>
                      <a:pt x="136" y="106"/>
                    </a:lnTo>
                    <a:lnTo>
                      <a:pt x="138" y="98"/>
                    </a:lnTo>
                    <a:lnTo>
                      <a:pt x="142" y="92"/>
                    </a:lnTo>
                    <a:lnTo>
                      <a:pt x="146" y="88"/>
                    </a:lnTo>
                    <a:lnTo>
                      <a:pt x="152" y="82"/>
                    </a:lnTo>
                    <a:lnTo>
                      <a:pt x="158" y="80"/>
                    </a:lnTo>
                    <a:lnTo>
                      <a:pt x="164" y="78"/>
                    </a:lnTo>
                    <a:lnTo>
                      <a:pt x="172" y="76"/>
                    </a:lnTo>
                    <a:lnTo>
                      <a:pt x="172" y="76"/>
                    </a:lnTo>
                    <a:lnTo>
                      <a:pt x="178" y="78"/>
                    </a:lnTo>
                    <a:lnTo>
                      <a:pt x="186" y="80"/>
                    </a:lnTo>
                    <a:lnTo>
                      <a:pt x="192" y="82"/>
                    </a:lnTo>
                    <a:lnTo>
                      <a:pt x="198" y="88"/>
                    </a:lnTo>
                    <a:lnTo>
                      <a:pt x="202" y="92"/>
                    </a:lnTo>
                    <a:lnTo>
                      <a:pt x="204" y="98"/>
                    </a:lnTo>
                    <a:lnTo>
                      <a:pt x="208" y="106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6" y="120"/>
                    </a:lnTo>
                    <a:lnTo>
                      <a:pt x="204" y="128"/>
                    </a:lnTo>
                    <a:lnTo>
                      <a:pt x="200" y="134"/>
                    </a:lnTo>
                    <a:lnTo>
                      <a:pt x="196" y="140"/>
                    </a:lnTo>
                    <a:lnTo>
                      <a:pt x="220" y="228"/>
                    </a:lnTo>
                    <a:lnTo>
                      <a:pt x="126" y="228"/>
                    </a:lnTo>
                    <a:close/>
                  </a:path>
                </a:pathLst>
              </a:custGeom>
              <a:solidFill>
                <a:srgbClr val="E31F2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6"/>
              <p:cNvSpPr>
                <a:spLocks/>
              </p:cNvSpPr>
              <p:nvPr userDrawn="1"/>
            </p:nvSpPr>
            <p:spPr bwMode="auto">
              <a:xfrm>
                <a:off x="7961310" y="104441"/>
                <a:ext cx="252031" cy="86059"/>
              </a:xfrm>
              <a:custGeom>
                <a:avLst/>
                <a:gdLst>
                  <a:gd name="T0" fmla="*/ 20 w 164"/>
                  <a:gd name="T1" fmla="*/ 56 h 56"/>
                  <a:gd name="T2" fmla="*/ 20 w 164"/>
                  <a:gd name="T3" fmla="*/ 56 h 56"/>
                  <a:gd name="T4" fmla="*/ 22 w 164"/>
                  <a:gd name="T5" fmla="*/ 46 h 56"/>
                  <a:gd name="T6" fmla="*/ 26 w 164"/>
                  <a:gd name="T7" fmla="*/ 36 h 56"/>
                  <a:gd name="T8" fmla="*/ 30 w 164"/>
                  <a:gd name="T9" fmla="*/ 30 h 56"/>
                  <a:gd name="T10" fmla="*/ 36 w 164"/>
                  <a:gd name="T11" fmla="*/ 26 h 56"/>
                  <a:gd name="T12" fmla="*/ 42 w 164"/>
                  <a:gd name="T13" fmla="*/ 22 h 56"/>
                  <a:gd name="T14" fmla="*/ 54 w 164"/>
                  <a:gd name="T15" fmla="*/ 20 h 56"/>
                  <a:gd name="T16" fmla="*/ 82 w 164"/>
                  <a:gd name="T17" fmla="*/ 20 h 56"/>
                  <a:gd name="T18" fmla="*/ 82 w 164"/>
                  <a:gd name="T19" fmla="*/ 20 h 56"/>
                  <a:gd name="T20" fmla="*/ 112 w 164"/>
                  <a:gd name="T21" fmla="*/ 20 h 56"/>
                  <a:gd name="T22" fmla="*/ 122 w 164"/>
                  <a:gd name="T23" fmla="*/ 22 h 56"/>
                  <a:gd name="T24" fmla="*/ 130 w 164"/>
                  <a:gd name="T25" fmla="*/ 26 h 56"/>
                  <a:gd name="T26" fmla="*/ 136 w 164"/>
                  <a:gd name="T27" fmla="*/ 30 h 56"/>
                  <a:gd name="T28" fmla="*/ 140 w 164"/>
                  <a:gd name="T29" fmla="*/ 36 h 56"/>
                  <a:gd name="T30" fmla="*/ 142 w 164"/>
                  <a:gd name="T31" fmla="*/ 46 h 56"/>
                  <a:gd name="T32" fmla="*/ 144 w 164"/>
                  <a:gd name="T33" fmla="*/ 56 h 56"/>
                  <a:gd name="T34" fmla="*/ 164 w 164"/>
                  <a:gd name="T35" fmla="*/ 56 h 56"/>
                  <a:gd name="T36" fmla="*/ 164 w 164"/>
                  <a:gd name="T37" fmla="*/ 56 h 56"/>
                  <a:gd name="T38" fmla="*/ 162 w 164"/>
                  <a:gd name="T39" fmla="*/ 38 h 56"/>
                  <a:gd name="T40" fmla="*/ 156 w 164"/>
                  <a:gd name="T41" fmla="*/ 24 h 56"/>
                  <a:gd name="T42" fmla="*/ 148 w 164"/>
                  <a:gd name="T43" fmla="*/ 14 h 56"/>
                  <a:gd name="T44" fmla="*/ 138 w 164"/>
                  <a:gd name="T45" fmla="*/ 6 h 56"/>
                  <a:gd name="T46" fmla="*/ 126 w 164"/>
                  <a:gd name="T47" fmla="*/ 2 h 56"/>
                  <a:gd name="T48" fmla="*/ 112 w 164"/>
                  <a:gd name="T49" fmla="*/ 0 h 56"/>
                  <a:gd name="T50" fmla="*/ 82 w 164"/>
                  <a:gd name="T51" fmla="*/ 0 h 56"/>
                  <a:gd name="T52" fmla="*/ 82 w 164"/>
                  <a:gd name="T53" fmla="*/ 0 h 56"/>
                  <a:gd name="T54" fmla="*/ 52 w 164"/>
                  <a:gd name="T55" fmla="*/ 0 h 56"/>
                  <a:gd name="T56" fmla="*/ 38 w 164"/>
                  <a:gd name="T57" fmla="*/ 2 h 56"/>
                  <a:gd name="T58" fmla="*/ 26 w 164"/>
                  <a:gd name="T59" fmla="*/ 6 h 56"/>
                  <a:gd name="T60" fmla="*/ 16 w 164"/>
                  <a:gd name="T61" fmla="*/ 14 h 56"/>
                  <a:gd name="T62" fmla="*/ 8 w 164"/>
                  <a:gd name="T63" fmla="*/ 24 h 56"/>
                  <a:gd name="T64" fmla="*/ 2 w 164"/>
                  <a:gd name="T65" fmla="*/ 38 h 56"/>
                  <a:gd name="T66" fmla="*/ 0 w 164"/>
                  <a:gd name="T67" fmla="*/ 56 h 56"/>
                  <a:gd name="T68" fmla="*/ 20 w 164"/>
                  <a:gd name="T6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56">
                    <a:moveTo>
                      <a:pt x="20" y="56"/>
                    </a:moveTo>
                    <a:lnTo>
                      <a:pt x="20" y="56"/>
                    </a:lnTo>
                    <a:lnTo>
                      <a:pt x="22" y="46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4" y="20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112" y="20"/>
                    </a:lnTo>
                    <a:lnTo>
                      <a:pt x="122" y="22"/>
                    </a:lnTo>
                    <a:lnTo>
                      <a:pt x="130" y="26"/>
                    </a:lnTo>
                    <a:lnTo>
                      <a:pt x="136" y="30"/>
                    </a:lnTo>
                    <a:lnTo>
                      <a:pt x="140" y="36"/>
                    </a:lnTo>
                    <a:lnTo>
                      <a:pt x="142" y="46"/>
                    </a:lnTo>
                    <a:lnTo>
                      <a:pt x="144" y="56"/>
                    </a:lnTo>
                    <a:lnTo>
                      <a:pt x="164" y="56"/>
                    </a:lnTo>
                    <a:lnTo>
                      <a:pt x="164" y="56"/>
                    </a:lnTo>
                    <a:lnTo>
                      <a:pt x="162" y="38"/>
                    </a:lnTo>
                    <a:lnTo>
                      <a:pt x="156" y="24"/>
                    </a:lnTo>
                    <a:lnTo>
                      <a:pt x="148" y="14"/>
                    </a:lnTo>
                    <a:lnTo>
                      <a:pt x="138" y="6"/>
                    </a:lnTo>
                    <a:lnTo>
                      <a:pt x="126" y="2"/>
                    </a:lnTo>
                    <a:lnTo>
                      <a:pt x="112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52" y="0"/>
                    </a:lnTo>
                    <a:lnTo>
                      <a:pt x="38" y="2"/>
                    </a:lnTo>
                    <a:lnTo>
                      <a:pt x="26" y="6"/>
                    </a:lnTo>
                    <a:lnTo>
                      <a:pt x="16" y="14"/>
                    </a:lnTo>
                    <a:lnTo>
                      <a:pt x="8" y="24"/>
                    </a:lnTo>
                    <a:lnTo>
                      <a:pt x="2" y="38"/>
                    </a:lnTo>
                    <a:lnTo>
                      <a:pt x="0" y="56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rgbClr val="E31F2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37" name="TextBox 36"/>
            <p:cNvSpPr txBox="1"/>
            <p:nvPr userDrawn="1"/>
          </p:nvSpPr>
          <p:spPr>
            <a:xfrm rot="16200000">
              <a:off x="8191736" y="194794"/>
              <a:ext cx="563729" cy="2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" dirty="0">
                  <a:solidFill>
                    <a:srgbClr val="7F7F7F"/>
                  </a:solidFill>
                </a:rPr>
                <a:t>Strictly</a:t>
              </a:r>
              <a:endParaRPr lang="en-GB" sz="510" dirty="0">
                <a:solidFill>
                  <a:srgbClr val="7F7F7F"/>
                </a:solidFill>
              </a:endParaRPr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8344587" y="462877"/>
              <a:ext cx="970405" cy="27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b="1" dirty="0">
                  <a:solidFill>
                    <a:srgbClr val="FF0000"/>
                  </a:solidFill>
                </a:rPr>
                <a:t>CONFIDENTIAL</a:t>
              </a:r>
              <a:endParaRPr lang="en-GB" sz="58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4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11489668" y="69188"/>
            <a:ext cx="605493" cy="435479"/>
            <a:chOff x="8344587" y="36245"/>
            <a:chExt cx="970405" cy="697927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8545517" y="38794"/>
              <a:ext cx="474250" cy="493051"/>
              <a:chOff x="7818438" y="104441"/>
              <a:chExt cx="528649" cy="549607"/>
            </a:xfrm>
          </p:grpSpPr>
          <p:sp>
            <p:nvSpPr>
              <p:cNvPr id="28" name="Freeform 5"/>
              <p:cNvSpPr>
                <a:spLocks noEditPoints="1"/>
              </p:cNvSpPr>
              <p:nvPr userDrawn="1"/>
            </p:nvSpPr>
            <p:spPr bwMode="auto">
              <a:xfrm>
                <a:off x="7818438" y="214532"/>
                <a:ext cx="528649" cy="439516"/>
              </a:xfrm>
              <a:custGeom>
                <a:avLst/>
                <a:gdLst>
                  <a:gd name="T0" fmla="*/ 56 w 344"/>
                  <a:gd name="T1" fmla="*/ 0 h 286"/>
                  <a:gd name="T2" fmla="*/ 44 w 344"/>
                  <a:gd name="T3" fmla="*/ 2 h 286"/>
                  <a:gd name="T4" fmla="*/ 24 w 344"/>
                  <a:gd name="T5" fmla="*/ 10 h 286"/>
                  <a:gd name="T6" fmla="*/ 10 w 344"/>
                  <a:gd name="T7" fmla="*/ 26 h 286"/>
                  <a:gd name="T8" fmla="*/ 2 w 344"/>
                  <a:gd name="T9" fmla="*/ 46 h 286"/>
                  <a:gd name="T10" fmla="*/ 0 w 344"/>
                  <a:gd name="T11" fmla="*/ 230 h 286"/>
                  <a:gd name="T12" fmla="*/ 2 w 344"/>
                  <a:gd name="T13" fmla="*/ 242 h 286"/>
                  <a:gd name="T14" fmla="*/ 10 w 344"/>
                  <a:gd name="T15" fmla="*/ 262 h 286"/>
                  <a:gd name="T16" fmla="*/ 24 w 344"/>
                  <a:gd name="T17" fmla="*/ 278 h 286"/>
                  <a:gd name="T18" fmla="*/ 44 w 344"/>
                  <a:gd name="T19" fmla="*/ 286 h 286"/>
                  <a:gd name="T20" fmla="*/ 288 w 344"/>
                  <a:gd name="T21" fmla="*/ 286 h 286"/>
                  <a:gd name="T22" fmla="*/ 300 w 344"/>
                  <a:gd name="T23" fmla="*/ 286 h 286"/>
                  <a:gd name="T24" fmla="*/ 320 w 344"/>
                  <a:gd name="T25" fmla="*/ 278 h 286"/>
                  <a:gd name="T26" fmla="*/ 334 w 344"/>
                  <a:gd name="T27" fmla="*/ 262 h 286"/>
                  <a:gd name="T28" fmla="*/ 344 w 344"/>
                  <a:gd name="T29" fmla="*/ 242 h 286"/>
                  <a:gd name="T30" fmla="*/ 344 w 344"/>
                  <a:gd name="T31" fmla="*/ 58 h 286"/>
                  <a:gd name="T32" fmla="*/ 344 w 344"/>
                  <a:gd name="T33" fmla="*/ 46 h 286"/>
                  <a:gd name="T34" fmla="*/ 334 w 344"/>
                  <a:gd name="T35" fmla="*/ 26 h 286"/>
                  <a:gd name="T36" fmla="*/ 320 w 344"/>
                  <a:gd name="T37" fmla="*/ 10 h 286"/>
                  <a:gd name="T38" fmla="*/ 300 w 344"/>
                  <a:gd name="T39" fmla="*/ 2 h 286"/>
                  <a:gd name="T40" fmla="*/ 288 w 344"/>
                  <a:gd name="T41" fmla="*/ 0 h 286"/>
                  <a:gd name="T42" fmla="*/ 148 w 344"/>
                  <a:gd name="T43" fmla="*/ 142 h 286"/>
                  <a:gd name="T44" fmla="*/ 144 w 344"/>
                  <a:gd name="T45" fmla="*/ 136 h 286"/>
                  <a:gd name="T46" fmla="*/ 136 w 344"/>
                  <a:gd name="T47" fmla="*/ 122 h 286"/>
                  <a:gd name="T48" fmla="*/ 134 w 344"/>
                  <a:gd name="T49" fmla="*/ 112 h 286"/>
                  <a:gd name="T50" fmla="*/ 138 w 344"/>
                  <a:gd name="T51" fmla="*/ 98 h 286"/>
                  <a:gd name="T52" fmla="*/ 146 w 344"/>
                  <a:gd name="T53" fmla="*/ 88 h 286"/>
                  <a:gd name="T54" fmla="*/ 158 w 344"/>
                  <a:gd name="T55" fmla="*/ 80 h 286"/>
                  <a:gd name="T56" fmla="*/ 172 w 344"/>
                  <a:gd name="T57" fmla="*/ 76 h 286"/>
                  <a:gd name="T58" fmla="*/ 178 w 344"/>
                  <a:gd name="T59" fmla="*/ 78 h 286"/>
                  <a:gd name="T60" fmla="*/ 192 w 344"/>
                  <a:gd name="T61" fmla="*/ 82 h 286"/>
                  <a:gd name="T62" fmla="*/ 202 w 344"/>
                  <a:gd name="T63" fmla="*/ 92 h 286"/>
                  <a:gd name="T64" fmla="*/ 208 w 344"/>
                  <a:gd name="T65" fmla="*/ 106 h 286"/>
                  <a:gd name="T66" fmla="*/ 208 w 344"/>
                  <a:gd name="T67" fmla="*/ 112 h 286"/>
                  <a:gd name="T68" fmla="*/ 204 w 344"/>
                  <a:gd name="T69" fmla="*/ 128 h 286"/>
                  <a:gd name="T70" fmla="*/ 196 w 344"/>
                  <a:gd name="T71" fmla="*/ 140 h 286"/>
                  <a:gd name="T72" fmla="*/ 126 w 344"/>
                  <a:gd name="T73" fmla="*/ 22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4" h="286">
                    <a:moveTo>
                      <a:pt x="288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8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0" y="58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2" y="242"/>
                    </a:lnTo>
                    <a:lnTo>
                      <a:pt x="4" y="252"/>
                    </a:lnTo>
                    <a:lnTo>
                      <a:pt x="10" y="262"/>
                    </a:lnTo>
                    <a:lnTo>
                      <a:pt x="16" y="270"/>
                    </a:lnTo>
                    <a:lnTo>
                      <a:pt x="24" y="278"/>
                    </a:lnTo>
                    <a:lnTo>
                      <a:pt x="34" y="282"/>
                    </a:lnTo>
                    <a:lnTo>
                      <a:pt x="44" y="286"/>
                    </a:lnTo>
                    <a:lnTo>
                      <a:pt x="56" y="286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300" y="286"/>
                    </a:lnTo>
                    <a:lnTo>
                      <a:pt x="310" y="282"/>
                    </a:lnTo>
                    <a:lnTo>
                      <a:pt x="320" y="278"/>
                    </a:lnTo>
                    <a:lnTo>
                      <a:pt x="328" y="270"/>
                    </a:lnTo>
                    <a:lnTo>
                      <a:pt x="334" y="262"/>
                    </a:lnTo>
                    <a:lnTo>
                      <a:pt x="340" y="252"/>
                    </a:lnTo>
                    <a:lnTo>
                      <a:pt x="344" y="242"/>
                    </a:lnTo>
                    <a:lnTo>
                      <a:pt x="344" y="230"/>
                    </a:lnTo>
                    <a:lnTo>
                      <a:pt x="344" y="58"/>
                    </a:lnTo>
                    <a:lnTo>
                      <a:pt x="344" y="58"/>
                    </a:lnTo>
                    <a:lnTo>
                      <a:pt x="344" y="46"/>
                    </a:lnTo>
                    <a:lnTo>
                      <a:pt x="340" y="36"/>
                    </a:lnTo>
                    <a:lnTo>
                      <a:pt x="334" y="26"/>
                    </a:lnTo>
                    <a:lnTo>
                      <a:pt x="328" y="18"/>
                    </a:lnTo>
                    <a:lnTo>
                      <a:pt x="320" y="10"/>
                    </a:lnTo>
                    <a:lnTo>
                      <a:pt x="310" y="6"/>
                    </a:lnTo>
                    <a:lnTo>
                      <a:pt x="300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126" y="228"/>
                    </a:moveTo>
                    <a:lnTo>
                      <a:pt x="148" y="142"/>
                    </a:lnTo>
                    <a:lnTo>
                      <a:pt x="148" y="142"/>
                    </a:lnTo>
                    <a:lnTo>
                      <a:pt x="144" y="136"/>
                    </a:lnTo>
                    <a:lnTo>
                      <a:pt x="138" y="130"/>
                    </a:lnTo>
                    <a:lnTo>
                      <a:pt x="136" y="122"/>
                    </a:lnTo>
                    <a:lnTo>
                      <a:pt x="134" y="112"/>
                    </a:lnTo>
                    <a:lnTo>
                      <a:pt x="134" y="112"/>
                    </a:lnTo>
                    <a:lnTo>
                      <a:pt x="136" y="106"/>
                    </a:lnTo>
                    <a:lnTo>
                      <a:pt x="138" y="98"/>
                    </a:lnTo>
                    <a:lnTo>
                      <a:pt x="142" y="92"/>
                    </a:lnTo>
                    <a:lnTo>
                      <a:pt x="146" y="88"/>
                    </a:lnTo>
                    <a:lnTo>
                      <a:pt x="152" y="82"/>
                    </a:lnTo>
                    <a:lnTo>
                      <a:pt x="158" y="80"/>
                    </a:lnTo>
                    <a:lnTo>
                      <a:pt x="164" y="78"/>
                    </a:lnTo>
                    <a:lnTo>
                      <a:pt x="172" y="76"/>
                    </a:lnTo>
                    <a:lnTo>
                      <a:pt x="172" y="76"/>
                    </a:lnTo>
                    <a:lnTo>
                      <a:pt x="178" y="78"/>
                    </a:lnTo>
                    <a:lnTo>
                      <a:pt x="186" y="80"/>
                    </a:lnTo>
                    <a:lnTo>
                      <a:pt x="192" y="82"/>
                    </a:lnTo>
                    <a:lnTo>
                      <a:pt x="198" y="88"/>
                    </a:lnTo>
                    <a:lnTo>
                      <a:pt x="202" y="92"/>
                    </a:lnTo>
                    <a:lnTo>
                      <a:pt x="204" y="98"/>
                    </a:lnTo>
                    <a:lnTo>
                      <a:pt x="208" y="106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6" y="120"/>
                    </a:lnTo>
                    <a:lnTo>
                      <a:pt x="204" y="128"/>
                    </a:lnTo>
                    <a:lnTo>
                      <a:pt x="200" y="134"/>
                    </a:lnTo>
                    <a:lnTo>
                      <a:pt x="196" y="140"/>
                    </a:lnTo>
                    <a:lnTo>
                      <a:pt x="220" y="228"/>
                    </a:lnTo>
                    <a:lnTo>
                      <a:pt x="126" y="228"/>
                    </a:lnTo>
                    <a:close/>
                  </a:path>
                </a:pathLst>
              </a:custGeom>
              <a:solidFill>
                <a:srgbClr val="E31F2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6"/>
              <p:cNvSpPr>
                <a:spLocks/>
              </p:cNvSpPr>
              <p:nvPr userDrawn="1"/>
            </p:nvSpPr>
            <p:spPr bwMode="auto">
              <a:xfrm>
                <a:off x="7961310" y="104441"/>
                <a:ext cx="252031" cy="86059"/>
              </a:xfrm>
              <a:custGeom>
                <a:avLst/>
                <a:gdLst>
                  <a:gd name="T0" fmla="*/ 20 w 164"/>
                  <a:gd name="T1" fmla="*/ 56 h 56"/>
                  <a:gd name="T2" fmla="*/ 20 w 164"/>
                  <a:gd name="T3" fmla="*/ 56 h 56"/>
                  <a:gd name="T4" fmla="*/ 22 w 164"/>
                  <a:gd name="T5" fmla="*/ 46 h 56"/>
                  <a:gd name="T6" fmla="*/ 26 w 164"/>
                  <a:gd name="T7" fmla="*/ 36 h 56"/>
                  <a:gd name="T8" fmla="*/ 30 w 164"/>
                  <a:gd name="T9" fmla="*/ 30 h 56"/>
                  <a:gd name="T10" fmla="*/ 36 w 164"/>
                  <a:gd name="T11" fmla="*/ 26 h 56"/>
                  <a:gd name="T12" fmla="*/ 42 w 164"/>
                  <a:gd name="T13" fmla="*/ 22 h 56"/>
                  <a:gd name="T14" fmla="*/ 54 w 164"/>
                  <a:gd name="T15" fmla="*/ 20 h 56"/>
                  <a:gd name="T16" fmla="*/ 82 w 164"/>
                  <a:gd name="T17" fmla="*/ 20 h 56"/>
                  <a:gd name="T18" fmla="*/ 82 w 164"/>
                  <a:gd name="T19" fmla="*/ 20 h 56"/>
                  <a:gd name="T20" fmla="*/ 112 w 164"/>
                  <a:gd name="T21" fmla="*/ 20 h 56"/>
                  <a:gd name="T22" fmla="*/ 122 w 164"/>
                  <a:gd name="T23" fmla="*/ 22 h 56"/>
                  <a:gd name="T24" fmla="*/ 130 w 164"/>
                  <a:gd name="T25" fmla="*/ 26 h 56"/>
                  <a:gd name="T26" fmla="*/ 136 w 164"/>
                  <a:gd name="T27" fmla="*/ 30 h 56"/>
                  <a:gd name="T28" fmla="*/ 140 w 164"/>
                  <a:gd name="T29" fmla="*/ 36 h 56"/>
                  <a:gd name="T30" fmla="*/ 142 w 164"/>
                  <a:gd name="T31" fmla="*/ 46 h 56"/>
                  <a:gd name="T32" fmla="*/ 144 w 164"/>
                  <a:gd name="T33" fmla="*/ 56 h 56"/>
                  <a:gd name="T34" fmla="*/ 164 w 164"/>
                  <a:gd name="T35" fmla="*/ 56 h 56"/>
                  <a:gd name="T36" fmla="*/ 164 w 164"/>
                  <a:gd name="T37" fmla="*/ 56 h 56"/>
                  <a:gd name="T38" fmla="*/ 162 w 164"/>
                  <a:gd name="T39" fmla="*/ 38 h 56"/>
                  <a:gd name="T40" fmla="*/ 156 w 164"/>
                  <a:gd name="T41" fmla="*/ 24 h 56"/>
                  <a:gd name="T42" fmla="*/ 148 w 164"/>
                  <a:gd name="T43" fmla="*/ 14 h 56"/>
                  <a:gd name="T44" fmla="*/ 138 w 164"/>
                  <a:gd name="T45" fmla="*/ 6 h 56"/>
                  <a:gd name="T46" fmla="*/ 126 w 164"/>
                  <a:gd name="T47" fmla="*/ 2 h 56"/>
                  <a:gd name="T48" fmla="*/ 112 w 164"/>
                  <a:gd name="T49" fmla="*/ 0 h 56"/>
                  <a:gd name="T50" fmla="*/ 82 w 164"/>
                  <a:gd name="T51" fmla="*/ 0 h 56"/>
                  <a:gd name="T52" fmla="*/ 82 w 164"/>
                  <a:gd name="T53" fmla="*/ 0 h 56"/>
                  <a:gd name="T54" fmla="*/ 52 w 164"/>
                  <a:gd name="T55" fmla="*/ 0 h 56"/>
                  <a:gd name="T56" fmla="*/ 38 w 164"/>
                  <a:gd name="T57" fmla="*/ 2 h 56"/>
                  <a:gd name="T58" fmla="*/ 26 w 164"/>
                  <a:gd name="T59" fmla="*/ 6 h 56"/>
                  <a:gd name="T60" fmla="*/ 16 w 164"/>
                  <a:gd name="T61" fmla="*/ 14 h 56"/>
                  <a:gd name="T62" fmla="*/ 8 w 164"/>
                  <a:gd name="T63" fmla="*/ 24 h 56"/>
                  <a:gd name="T64" fmla="*/ 2 w 164"/>
                  <a:gd name="T65" fmla="*/ 38 h 56"/>
                  <a:gd name="T66" fmla="*/ 0 w 164"/>
                  <a:gd name="T67" fmla="*/ 56 h 56"/>
                  <a:gd name="T68" fmla="*/ 20 w 164"/>
                  <a:gd name="T6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56">
                    <a:moveTo>
                      <a:pt x="20" y="56"/>
                    </a:moveTo>
                    <a:lnTo>
                      <a:pt x="20" y="56"/>
                    </a:lnTo>
                    <a:lnTo>
                      <a:pt x="22" y="46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4" y="20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112" y="20"/>
                    </a:lnTo>
                    <a:lnTo>
                      <a:pt x="122" y="22"/>
                    </a:lnTo>
                    <a:lnTo>
                      <a:pt x="130" y="26"/>
                    </a:lnTo>
                    <a:lnTo>
                      <a:pt x="136" y="30"/>
                    </a:lnTo>
                    <a:lnTo>
                      <a:pt x="140" y="36"/>
                    </a:lnTo>
                    <a:lnTo>
                      <a:pt x="142" y="46"/>
                    </a:lnTo>
                    <a:lnTo>
                      <a:pt x="144" y="56"/>
                    </a:lnTo>
                    <a:lnTo>
                      <a:pt x="164" y="56"/>
                    </a:lnTo>
                    <a:lnTo>
                      <a:pt x="164" y="56"/>
                    </a:lnTo>
                    <a:lnTo>
                      <a:pt x="162" y="38"/>
                    </a:lnTo>
                    <a:lnTo>
                      <a:pt x="156" y="24"/>
                    </a:lnTo>
                    <a:lnTo>
                      <a:pt x="148" y="14"/>
                    </a:lnTo>
                    <a:lnTo>
                      <a:pt x="138" y="6"/>
                    </a:lnTo>
                    <a:lnTo>
                      <a:pt x="126" y="2"/>
                    </a:lnTo>
                    <a:lnTo>
                      <a:pt x="112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52" y="0"/>
                    </a:lnTo>
                    <a:lnTo>
                      <a:pt x="38" y="2"/>
                    </a:lnTo>
                    <a:lnTo>
                      <a:pt x="26" y="6"/>
                    </a:lnTo>
                    <a:lnTo>
                      <a:pt x="16" y="14"/>
                    </a:lnTo>
                    <a:lnTo>
                      <a:pt x="8" y="24"/>
                    </a:lnTo>
                    <a:lnTo>
                      <a:pt x="2" y="38"/>
                    </a:lnTo>
                    <a:lnTo>
                      <a:pt x="0" y="56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rgbClr val="E31F2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6" name="TextBox 25"/>
            <p:cNvSpPr txBox="1"/>
            <p:nvPr userDrawn="1"/>
          </p:nvSpPr>
          <p:spPr>
            <a:xfrm rot="16200000">
              <a:off x="8191736" y="194794"/>
              <a:ext cx="563729" cy="2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" dirty="0">
                  <a:solidFill>
                    <a:srgbClr val="7F7F7F"/>
                  </a:solidFill>
                </a:rPr>
                <a:t>Strictly</a:t>
              </a:r>
              <a:endParaRPr lang="en-GB" sz="510" dirty="0">
                <a:solidFill>
                  <a:srgbClr val="7F7F7F"/>
                </a:solidFill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8344587" y="462877"/>
              <a:ext cx="970405" cy="27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b="1" dirty="0">
                  <a:solidFill>
                    <a:srgbClr val="FF0000"/>
                  </a:solidFill>
                </a:rPr>
                <a:t>CONFIDENTIAL</a:t>
              </a:r>
              <a:endParaRPr lang="en-GB" sz="58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0" r:id="rId2"/>
    <p:sldLayoutId id="2147483819" r:id="rId3"/>
    <p:sldLayoutId id="2147483821" r:id="rId4"/>
    <p:sldLayoutId id="2147483822" r:id="rId5"/>
    <p:sldLayoutId id="2147483823" r:id="rId6"/>
    <p:sldLayoutId id="2147483763" r:id="rId7"/>
    <p:sldLayoutId id="2147483824" r:id="rId8"/>
    <p:sldLayoutId id="2147483825" r:id="rId9"/>
    <p:sldLayoutId id="2147483765" r:id="rId10"/>
    <p:sldLayoutId id="2147483827" r:id="rId11"/>
    <p:sldLayoutId id="2147483828" r:id="rId12"/>
    <p:sldLayoutId id="2147483829" r:id="rId13"/>
    <p:sldLayoutId id="2147483830" r:id="rId14"/>
    <p:sldLayoutId id="2147483749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15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181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 detection using CNNs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</a:pPr>
            <a:r>
              <a:rPr lang="en-GB" dirty="0"/>
              <a:t>Shifting R&amp;D from hand-crafted to data-driven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</a:pPr>
            <a:r>
              <a:rPr lang="en-GB" dirty="0"/>
              <a:t>Martin Stämmler</a:t>
            </a: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</a:pPr>
            <a:r>
              <a:rPr lang="en-GB" dirty="0"/>
              <a:t>Expense Reader </a:t>
            </a: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</a:pPr>
            <a:r>
              <a:rPr lang="en-GB" dirty="0"/>
              <a:t>29/11/2018, Munich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9" name="Rectangle 8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18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Our training data: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Data acquisition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 descr="A close up of a machine&#13;&#10;&#13;&#10;Description automatically generated">
            <a:extLst>
              <a:ext uri="{FF2B5EF4-FFF2-40B4-BE49-F238E27FC236}">
                <a16:creationId xmlns:a16="http://schemas.microsoft.com/office/drawing/2014/main" id="{FE4812E3-0EA9-0445-BB46-516C486EB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2" y="2111094"/>
            <a:ext cx="10825855" cy="4241885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051E82C-6648-DA4E-825D-3477F66A16BC}"/>
              </a:ext>
            </a:extLst>
          </p:cNvPr>
          <p:cNvSpPr txBox="1">
            <a:spLocks/>
          </p:cNvSpPr>
          <p:nvPr/>
        </p:nvSpPr>
        <p:spPr>
          <a:xfrm>
            <a:off x="3019646" y="1482392"/>
            <a:ext cx="3076354" cy="58444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(a small subset)</a:t>
            </a:r>
          </a:p>
        </p:txBody>
      </p:sp>
    </p:spTree>
    <p:extLst>
      <p:ext uri="{BB962C8B-B14F-4D97-AF65-F5344CB8AC3E}">
        <p14:creationId xmlns:p14="http://schemas.microsoft.com/office/powerpoint/2010/main" val="29707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Similar problem classes: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Finding a Machine Learning model for “frame detection”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Picture 13" descr="A close up of a person&#13;&#10;&#13;&#10;Description automatically generated">
            <a:extLst>
              <a:ext uri="{FF2B5EF4-FFF2-40B4-BE49-F238E27FC236}">
                <a16:creationId xmlns:a16="http://schemas.microsoft.com/office/drawing/2014/main" id="{AAD39967-BD75-2B45-83DA-AABB9759F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872" y="3706989"/>
            <a:ext cx="2193460" cy="2311230"/>
          </a:xfrm>
          <a:prstGeom prst="rect">
            <a:avLst/>
          </a:prstGeom>
        </p:spPr>
      </p:pic>
      <p:pic>
        <p:nvPicPr>
          <p:cNvPr id="16" name="Picture 15" descr="A dog looking at the camera&#13;&#10;&#13;&#10;Description automatically generated">
            <a:extLst>
              <a:ext uri="{FF2B5EF4-FFF2-40B4-BE49-F238E27FC236}">
                <a16:creationId xmlns:a16="http://schemas.microsoft.com/office/drawing/2014/main" id="{7FB51980-3110-BE45-89AC-ECE246785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8" y="3692924"/>
            <a:ext cx="7633014" cy="18785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5FF16-5304-D14D-B8A8-5994D4C55560}"/>
              </a:ext>
            </a:extLst>
          </p:cNvPr>
          <p:cNvSpPr txBox="1"/>
          <p:nvPr/>
        </p:nvSpPr>
        <p:spPr>
          <a:xfrm>
            <a:off x="1120254" y="3111719"/>
            <a:ext cx="137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dirty="0"/>
              <a:t>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445186-C89A-644E-9884-3796D74CCCEF}"/>
              </a:ext>
            </a:extLst>
          </p:cNvPr>
          <p:cNvSpPr txBox="1"/>
          <p:nvPr/>
        </p:nvSpPr>
        <p:spPr>
          <a:xfrm>
            <a:off x="2858534" y="3002522"/>
            <a:ext cx="1573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GB" dirty="0"/>
              <a:t>classification +</a:t>
            </a:r>
          </a:p>
          <a:p>
            <a:pPr lvl="0" algn="ctr"/>
            <a:r>
              <a:rPr lang="en-GB" dirty="0"/>
              <a:t>localization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3A6DE-9E47-7D4C-8F3C-D5743C1E40BA}"/>
              </a:ext>
            </a:extLst>
          </p:cNvPr>
          <p:cNvSpPr txBox="1"/>
          <p:nvPr/>
        </p:nvSpPr>
        <p:spPr>
          <a:xfrm>
            <a:off x="4898687" y="3002523"/>
            <a:ext cx="1081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GB" dirty="0"/>
              <a:t>object</a:t>
            </a:r>
          </a:p>
          <a:p>
            <a:pPr lvl="0" algn="ctr"/>
            <a:r>
              <a:rPr lang="en-GB" dirty="0"/>
              <a:t>detection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D4926-0045-F04E-9678-3EB0E636C8E7}"/>
              </a:ext>
            </a:extLst>
          </p:cNvPr>
          <p:cNvSpPr txBox="1"/>
          <p:nvPr/>
        </p:nvSpPr>
        <p:spPr>
          <a:xfrm>
            <a:off x="6653226" y="3002522"/>
            <a:ext cx="147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GB" dirty="0"/>
              <a:t>instance</a:t>
            </a:r>
          </a:p>
          <a:p>
            <a:pPr lvl="0" algn="ctr"/>
            <a:r>
              <a:rPr lang="en-GB" dirty="0"/>
              <a:t>segmentation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6B0A21-F749-0A45-81B3-CE38A6A88F1D}"/>
              </a:ext>
            </a:extLst>
          </p:cNvPr>
          <p:cNvSpPr txBox="1"/>
          <p:nvPr/>
        </p:nvSpPr>
        <p:spPr>
          <a:xfrm>
            <a:off x="9319598" y="3002522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GB" dirty="0"/>
              <a:t>landmark</a:t>
            </a:r>
          </a:p>
          <a:p>
            <a:pPr lvl="0" algn="ctr"/>
            <a:r>
              <a:rPr lang="en-GB" dirty="0"/>
              <a:t>detection</a:t>
            </a:r>
          </a:p>
        </p:txBody>
      </p:sp>
      <p:sp>
        <p:nvSpPr>
          <p:cNvPr id="22" name="Marcador de pie de página 8">
            <a:extLst>
              <a:ext uri="{FF2B5EF4-FFF2-40B4-BE49-F238E27FC236}">
                <a16:creationId xmlns:a16="http://schemas.microsoft.com/office/drawing/2014/main" id="{2AA95BB9-F74C-DC44-B95E-AD6034DAD635}"/>
              </a:ext>
            </a:extLst>
          </p:cNvPr>
          <p:cNvSpPr txBox="1">
            <a:spLocks/>
          </p:cNvSpPr>
          <p:nvPr/>
        </p:nvSpPr>
        <p:spPr>
          <a:xfrm>
            <a:off x="834867" y="5780582"/>
            <a:ext cx="5961527" cy="4812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Image Source: https://</a:t>
            </a:r>
            <a:r>
              <a:rPr lang="en-GB" dirty="0" err="1"/>
              <a:t>leonardoaraujosantos.gitbooks.io</a:t>
            </a:r>
            <a:r>
              <a:rPr lang="en-GB" dirty="0"/>
              <a:t>/artificial-</a:t>
            </a:r>
            <a:r>
              <a:rPr lang="en-GB" dirty="0" err="1"/>
              <a:t>inteligence</a:t>
            </a:r>
            <a:r>
              <a:rPr lang="en-GB" dirty="0"/>
              <a:t>/content/</a:t>
            </a:r>
            <a:r>
              <a:rPr lang="en-GB" dirty="0" err="1"/>
              <a:t>object_localization_and_detection.html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490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Similar problem classes: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Finding a Machine Learning model for “frame detection”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Picture 13" descr="A close up of a person&#13;&#10;&#13;&#10;Description automatically generated">
            <a:extLst>
              <a:ext uri="{FF2B5EF4-FFF2-40B4-BE49-F238E27FC236}">
                <a16:creationId xmlns:a16="http://schemas.microsoft.com/office/drawing/2014/main" id="{AAD39967-BD75-2B45-83DA-AABB9759F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872" y="3706989"/>
            <a:ext cx="2193460" cy="2311230"/>
          </a:xfrm>
          <a:prstGeom prst="rect">
            <a:avLst/>
          </a:prstGeom>
        </p:spPr>
      </p:pic>
      <p:pic>
        <p:nvPicPr>
          <p:cNvPr id="16" name="Picture 15" descr="A dog looking at the camera&#13;&#10;&#13;&#10;Description automatically generated">
            <a:extLst>
              <a:ext uri="{FF2B5EF4-FFF2-40B4-BE49-F238E27FC236}">
                <a16:creationId xmlns:a16="http://schemas.microsoft.com/office/drawing/2014/main" id="{7FB51980-3110-BE45-89AC-ECE246785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8" y="3692924"/>
            <a:ext cx="7633014" cy="18785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5FF16-5304-D14D-B8A8-5994D4C55560}"/>
              </a:ext>
            </a:extLst>
          </p:cNvPr>
          <p:cNvSpPr txBox="1"/>
          <p:nvPr/>
        </p:nvSpPr>
        <p:spPr>
          <a:xfrm>
            <a:off x="1120254" y="3111719"/>
            <a:ext cx="137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dirty="0"/>
              <a:t>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445186-C89A-644E-9884-3796D74CCCEF}"/>
              </a:ext>
            </a:extLst>
          </p:cNvPr>
          <p:cNvSpPr txBox="1"/>
          <p:nvPr/>
        </p:nvSpPr>
        <p:spPr>
          <a:xfrm>
            <a:off x="2858534" y="3002522"/>
            <a:ext cx="1573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GB" dirty="0"/>
              <a:t>classification +</a:t>
            </a:r>
          </a:p>
          <a:p>
            <a:pPr lvl="0" algn="ctr"/>
            <a:r>
              <a:rPr lang="en-GB" dirty="0"/>
              <a:t>localization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3A6DE-9E47-7D4C-8F3C-D5743C1E40BA}"/>
              </a:ext>
            </a:extLst>
          </p:cNvPr>
          <p:cNvSpPr txBox="1"/>
          <p:nvPr/>
        </p:nvSpPr>
        <p:spPr>
          <a:xfrm>
            <a:off x="4898687" y="3002523"/>
            <a:ext cx="1081836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lvl="0" algn="ctr"/>
            <a:r>
              <a:rPr lang="en-GB" dirty="0"/>
              <a:t>object</a:t>
            </a:r>
          </a:p>
          <a:p>
            <a:pPr lvl="0" algn="ctr"/>
            <a:r>
              <a:rPr lang="en-GB" dirty="0"/>
              <a:t>detection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D4926-0045-F04E-9678-3EB0E636C8E7}"/>
              </a:ext>
            </a:extLst>
          </p:cNvPr>
          <p:cNvSpPr txBox="1"/>
          <p:nvPr/>
        </p:nvSpPr>
        <p:spPr>
          <a:xfrm>
            <a:off x="6653226" y="3002522"/>
            <a:ext cx="147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GB" dirty="0"/>
              <a:t>instance</a:t>
            </a:r>
          </a:p>
          <a:p>
            <a:pPr lvl="0" algn="ctr"/>
            <a:r>
              <a:rPr lang="en-GB" dirty="0"/>
              <a:t>segmentation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6B0A21-F749-0A45-81B3-CE38A6A88F1D}"/>
              </a:ext>
            </a:extLst>
          </p:cNvPr>
          <p:cNvSpPr txBox="1"/>
          <p:nvPr/>
        </p:nvSpPr>
        <p:spPr>
          <a:xfrm>
            <a:off x="9319598" y="3002522"/>
            <a:ext cx="1116011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lvl="0" algn="ctr"/>
            <a:r>
              <a:rPr lang="en-GB" dirty="0"/>
              <a:t>landmark</a:t>
            </a:r>
          </a:p>
          <a:p>
            <a:pPr lvl="0" algn="ctr"/>
            <a:r>
              <a:rPr lang="en-GB" dirty="0"/>
              <a:t>detection</a:t>
            </a:r>
          </a:p>
        </p:txBody>
      </p:sp>
      <p:sp>
        <p:nvSpPr>
          <p:cNvPr id="22" name="Marcador de pie de página 8">
            <a:extLst>
              <a:ext uri="{FF2B5EF4-FFF2-40B4-BE49-F238E27FC236}">
                <a16:creationId xmlns:a16="http://schemas.microsoft.com/office/drawing/2014/main" id="{2AA95BB9-F74C-DC44-B95E-AD6034DAD635}"/>
              </a:ext>
            </a:extLst>
          </p:cNvPr>
          <p:cNvSpPr txBox="1">
            <a:spLocks/>
          </p:cNvSpPr>
          <p:nvPr/>
        </p:nvSpPr>
        <p:spPr>
          <a:xfrm>
            <a:off x="834867" y="5780582"/>
            <a:ext cx="5961527" cy="4812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Image Source: https://</a:t>
            </a:r>
            <a:r>
              <a:rPr lang="en-GB" dirty="0" err="1"/>
              <a:t>leonardoaraujosantos.gitbooks.io</a:t>
            </a:r>
            <a:r>
              <a:rPr lang="en-GB" dirty="0"/>
              <a:t>/artificial-</a:t>
            </a:r>
            <a:r>
              <a:rPr lang="en-GB" dirty="0" err="1"/>
              <a:t>inteligence</a:t>
            </a:r>
            <a:r>
              <a:rPr lang="en-GB" dirty="0"/>
              <a:t>/content/</a:t>
            </a:r>
            <a:r>
              <a:rPr lang="en-GB" dirty="0" err="1"/>
              <a:t>object_localization_and_detection.html</a:t>
            </a:r>
            <a:endParaRPr lang="en-GB" dirty="0"/>
          </a:p>
          <a:p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951252-A66C-EC41-8EE3-B4044DBEDC5C}"/>
              </a:ext>
            </a:extLst>
          </p:cNvPr>
          <p:cNvSpPr txBox="1"/>
          <p:nvPr/>
        </p:nvSpPr>
        <p:spPr>
          <a:xfrm>
            <a:off x="8751621" y="2021234"/>
            <a:ext cx="2251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A34E"/>
                </a:solidFill>
              </a:rPr>
              <a:t>Good match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A34E"/>
                </a:solidFill>
              </a:rPr>
              <a:t>simple formulation</a:t>
            </a:r>
          </a:p>
          <a:p>
            <a:pPr lvl="0"/>
            <a:r>
              <a:rPr lang="en-GB" dirty="0">
                <a:solidFill>
                  <a:srgbClr val="00A34E"/>
                </a:solidFill>
                <a:sym typeface="Wingdings" pitchFamily="2" charset="2"/>
              </a:rPr>
              <a:t>	</a:t>
            </a:r>
            <a:r>
              <a:rPr lang="en-GB" b="1" dirty="0">
                <a:solidFill>
                  <a:srgbClr val="00A34E"/>
                </a:solidFill>
                <a:sym typeface="Wingdings" pitchFamily="2" charset="2"/>
              </a:rPr>
              <a:t> try first</a:t>
            </a:r>
            <a:endParaRPr lang="en-GB" b="1" dirty="0">
              <a:solidFill>
                <a:srgbClr val="00A34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D0536D-D23D-E748-906D-994A0E084D44}"/>
              </a:ext>
            </a:extLst>
          </p:cNvPr>
          <p:cNvSpPr txBox="1"/>
          <p:nvPr/>
        </p:nvSpPr>
        <p:spPr>
          <a:xfrm>
            <a:off x="4354340" y="2022728"/>
            <a:ext cx="2170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A34E"/>
                </a:solidFill>
              </a:rPr>
              <a:t>Good match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A34E"/>
                </a:solidFill>
              </a:rPr>
              <a:t>more complicated</a:t>
            </a:r>
          </a:p>
          <a:p>
            <a:pPr lvl="0"/>
            <a:r>
              <a:rPr lang="en-GB" dirty="0">
                <a:solidFill>
                  <a:srgbClr val="00A34E"/>
                </a:solidFill>
                <a:sym typeface="Wingdings" pitchFamily="2" charset="2"/>
              </a:rPr>
              <a:t>	</a:t>
            </a:r>
            <a:r>
              <a:rPr lang="en-GB" b="1" dirty="0">
                <a:solidFill>
                  <a:srgbClr val="00A34E"/>
                </a:solidFill>
                <a:sym typeface="Wingdings" pitchFamily="2" charset="2"/>
              </a:rPr>
              <a:t> try next</a:t>
            </a:r>
            <a:endParaRPr lang="en-GB" b="1" dirty="0">
              <a:solidFill>
                <a:srgbClr val="00A3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6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11228409" cy="4828567"/>
          </a:xfrm>
        </p:spPr>
        <p:txBody>
          <a:bodyPr/>
          <a:lstStyle/>
          <a:p>
            <a:r>
              <a:rPr lang="en-GB" dirty="0"/>
              <a:t>Model interface</a:t>
            </a:r>
          </a:p>
          <a:p>
            <a:pPr lvl="1"/>
            <a:r>
              <a:rPr lang="en-GB" dirty="0"/>
              <a:t>“x”: the image</a:t>
            </a:r>
          </a:p>
          <a:p>
            <a:pPr lvl="1"/>
            <a:r>
              <a:rPr lang="en-GB" dirty="0"/>
              <a:t>“y”: coordinates of the 4 corner points</a:t>
            </a:r>
          </a:p>
          <a:p>
            <a:pPr lvl="1"/>
            <a:r>
              <a:rPr lang="en-GB" dirty="0"/>
              <a:t>model learns to compute y from x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Landmark detection model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39F8D5-D202-5F42-BD30-458088E12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52" y="3833572"/>
            <a:ext cx="1691522" cy="2259449"/>
          </a:xfrm>
          <a:prstGeom prst="rect">
            <a:avLst/>
          </a:prstGeom>
          <a:ln w="38100"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AB5AC7-3C4F-7445-A284-0392B2538517}"/>
              </a:ext>
            </a:extLst>
          </p:cNvPr>
          <p:cNvSpPr txBox="1"/>
          <p:nvPr/>
        </p:nvSpPr>
        <p:spPr>
          <a:xfrm>
            <a:off x="600933" y="4640130"/>
            <a:ext cx="1610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de-DE" dirty="0">
                <a:solidFill>
                  <a:schemeClr val="accent4">
                    <a:lumMod val="10000"/>
                  </a:schemeClr>
                </a:solidFill>
              </a:rPr>
              <a:t>e.g. 32×32 RGB</a:t>
            </a:r>
          </a:p>
          <a:p>
            <a:pPr lvl="0" algn="ctr"/>
            <a:r>
              <a:rPr lang="de-DE" dirty="0">
                <a:solidFill>
                  <a:schemeClr val="accent4">
                    <a:lumMod val="10000"/>
                  </a:schemeClr>
                </a:solidFill>
              </a:rPr>
              <a:t> color image</a:t>
            </a:r>
            <a:endParaRPr lang="en-GB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4FD1940-7CF6-7140-9A2C-308D4AB33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853" y="3834341"/>
            <a:ext cx="1691522" cy="2258680"/>
          </a:xfrm>
          <a:prstGeom prst="rect">
            <a:avLst/>
          </a:prstGeom>
        </p:spPr>
      </p:pic>
      <p:pic>
        <p:nvPicPr>
          <p:cNvPr id="11" name="Picture 10" descr="A picture containing furniture, table&#13;&#10;&#13;&#10;Description automatically generated">
            <a:extLst>
              <a:ext uri="{FF2B5EF4-FFF2-40B4-BE49-F238E27FC236}">
                <a16:creationId xmlns:a16="http://schemas.microsoft.com/office/drawing/2014/main" id="{29430805-3567-6343-9504-313516FDE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73" y="4741131"/>
            <a:ext cx="1674781" cy="4443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839005-C99B-2E41-9B13-E2CC5E3DD7AD}"/>
              </a:ext>
            </a:extLst>
          </p:cNvPr>
          <p:cNvSpPr txBox="1"/>
          <p:nvPr/>
        </p:nvSpPr>
        <p:spPr>
          <a:xfrm>
            <a:off x="8871365" y="4654546"/>
            <a:ext cx="151535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10000"/>
                  </a:schemeClr>
                </a:solidFill>
              </a:rPr>
              <a:t>e.g. 4×2 floats</a:t>
            </a:r>
            <a:endParaRPr lang="en-GB" dirty="0">
              <a:solidFill>
                <a:schemeClr val="accent4">
                  <a:lumMod val="10000"/>
                </a:schemeClr>
              </a:solidFill>
            </a:endParaRPr>
          </a:p>
          <a:p>
            <a:endParaRPr lang="de-DE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de-DE" sz="900" dirty="0">
                <a:solidFill>
                  <a:schemeClr val="accent4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0.30082  0.43197</a:t>
            </a:r>
          </a:p>
          <a:p>
            <a:r>
              <a:rPr lang="de-DE" sz="900" dirty="0">
                <a:solidFill>
                  <a:schemeClr val="accent4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-0.16771  0.41998</a:t>
            </a:r>
          </a:p>
          <a:p>
            <a:r>
              <a:rPr lang="de-DE" sz="900" dirty="0">
                <a:solidFill>
                  <a:schemeClr val="accent4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-0.39088 -0.43247 </a:t>
            </a:r>
          </a:p>
          <a:p>
            <a:r>
              <a:rPr lang="de-DE" sz="900" dirty="0">
                <a:solidFill>
                  <a:schemeClr val="accent4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0.35591 -0.48487</a:t>
            </a:r>
          </a:p>
        </p:txBody>
      </p:sp>
    </p:spTree>
    <p:extLst>
      <p:ext uri="{BB962C8B-B14F-4D97-AF65-F5344CB8AC3E}">
        <p14:creationId xmlns:p14="http://schemas.microsoft.com/office/powerpoint/2010/main" val="57835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Model architecture</a:t>
            </a:r>
          </a:p>
          <a:p>
            <a:pPr lvl="1"/>
            <a:r>
              <a:rPr lang="en-GB" dirty="0"/>
              <a:t>architecture inspired by VGG16/VGG19 (</a:t>
            </a:r>
            <a:r>
              <a:rPr lang="de-DE" dirty="0" err="1"/>
              <a:t>ImageNet</a:t>
            </a:r>
            <a:r>
              <a:rPr lang="de-DE" dirty="0"/>
              <a:t> ILSVRC-2014 </a:t>
            </a:r>
            <a:r>
              <a:rPr lang="de-DE" dirty="0" err="1"/>
              <a:t>winner</a:t>
            </a:r>
            <a:r>
              <a:rPr lang="de-DE" dirty="0"/>
              <a:t>)</a:t>
            </a:r>
            <a:endParaRPr lang="en-GB" dirty="0"/>
          </a:p>
          <a:p>
            <a:pPr lvl="1"/>
            <a:r>
              <a:rPr lang="en-GB" dirty="0"/>
              <a:t>convolutional + </a:t>
            </a:r>
            <a:r>
              <a:rPr lang="en-GB" dirty="0" err="1"/>
              <a:t>ReLU</a:t>
            </a:r>
            <a:r>
              <a:rPr lang="en-GB" dirty="0"/>
              <a:t> + max pooling at first</a:t>
            </a:r>
          </a:p>
          <a:p>
            <a:pPr lvl="1"/>
            <a:r>
              <a:rPr lang="en-GB" dirty="0"/>
              <a:t>fully connected + </a:t>
            </a:r>
            <a:r>
              <a:rPr lang="en-GB" dirty="0" err="1"/>
              <a:t>ReLU</a:t>
            </a:r>
            <a:r>
              <a:rPr lang="en-GB" dirty="0"/>
              <a:t> + linear activation in the end (output length=4x2=8)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Landmark detection model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02004225-78D8-934A-A372-6F8F58156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2" y="3541602"/>
            <a:ext cx="106807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10" y="1480159"/>
            <a:ext cx="5204424" cy="4828567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Training</a:t>
            </a:r>
          </a:p>
          <a:p>
            <a:pPr lvl="1"/>
            <a:r>
              <a:rPr lang="en-GB" dirty="0"/>
              <a:t>Problems:</a:t>
            </a:r>
          </a:p>
          <a:p>
            <a:pPr lvl="2"/>
            <a:r>
              <a:rPr lang="en-GB" dirty="0"/>
              <a:t>memory usage, computational complexity</a:t>
            </a:r>
          </a:p>
          <a:p>
            <a:pPr lvl="2"/>
            <a:r>
              <a:rPr lang="en-GB" dirty="0"/>
              <a:t>accuracy</a:t>
            </a:r>
          </a:p>
          <a:p>
            <a:pPr lvl="2"/>
            <a:r>
              <a:rPr lang="en-GB" dirty="0"/>
              <a:t>overfitting</a:t>
            </a:r>
          </a:p>
          <a:p>
            <a:pPr lvl="1"/>
            <a:r>
              <a:rPr lang="en-GB" dirty="0"/>
              <a:t>Things we tried:</a:t>
            </a:r>
          </a:p>
          <a:p>
            <a:pPr lvl="2"/>
            <a:r>
              <a:rPr lang="en-GB" dirty="0"/>
              <a:t>(CPU </a:t>
            </a:r>
            <a:r>
              <a:rPr lang="en-GB" dirty="0">
                <a:sym typeface="Wingdings" pitchFamily="2" charset="2"/>
              </a:rPr>
              <a:t> GPU)</a:t>
            </a:r>
            <a:endParaRPr lang="en-GB" dirty="0"/>
          </a:p>
          <a:p>
            <a:pPr lvl="2"/>
            <a:r>
              <a:rPr lang="en-GB" dirty="0"/>
              <a:t>tune hyper-parameters (# of kernels, # of hidden units, image size)</a:t>
            </a:r>
          </a:p>
          <a:p>
            <a:pPr lvl="2"/>
            <a:r>
              <a:rPr lang="en-GB" dirty="0"/>
              <a:t>regularization (using dropout)</a:t>
            </a:r>
          </a:p>
          <a:p>
            <a:pPr lvl="2"/>
            <a:r>
              <a:rPr lang="en-GB" dirty="0"/>
              <a:t>data augmentation with random 3-D camera rotations applied on images and frames</a:t>
            </a:r>
          </a:p>
          <a:p>
            <a:pPr lvl="1"/>
            <a:r>
              <a:rPr lang="en-GB" dirty="0"/>
              <a:t>Final result:</a:t>
            </a:r>
          </a:p>
          <a:p>
            <a:pPr lvl="2"/>
            <a:r>
              <a:rPr lang="en-GB" dirty="0"/>
              <a:t>97.2% training accuracy</a:t>
            </a:r>
          </a:p>
          <a:p>
            <a:pPr lvl="2"/>
            <a:r>
              <a:rPr lang="en-GB" dirty="0"/>
              <a:t>97.4% validation accuracy</a:t>
            </a:r>
          </a:p>
          <a:p>
            <a:pPr lvl="2"/>
            <a:r>
              <a:rPr lang="en-GB" dirty="0"/>
              <a:t>1.3 MB model size</a:t>
            </a:r>
          </a:p>
          <a:p>
            <a:pPr lvl="2"/>
            <a:r>
              <a:rPr lang="en-GB" dirty="0"/>
              <a:t>30fps on mobile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Landmark detection model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D68BBAF-6A9D-2042-9FC2-645F38051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40" y="148015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10" y="1480159"/>
            <a:ext cx="5204424" cy="4828567"/>
          </a:xfrm>
        </p:spPr>
        <p:txBody>
          <a:bodyPr>
            <a:normAutofit/>
          </a:bodyPr>
          <a:lstStyle/>
          <a:p>
            <a:r>
              <a:rPr lang="en-GB" dirty="0"/>
              <a:t>Demo video 1</a:t>
            </a:r>
          </a:p>
          <a:p>
            <a:pPr lvl="1"/>
            <a:r>
              <a:rPr lang="en-GB" dirty="0"/>
              <a:t>accuracy of detecting a single document</a:t>
            </a:r>
          </a:p>
          <a:p>
            <a:pPr lvl="1"/>
            <a:r>
              <a:rPr lang="en-GB" dirty="0"/>
              <a:t>transition from one document to another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Landmark detection model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aper Localization 2 97.6 accuracy muted">
            <a:hlinkClick r:id="" action="ppaction://media"/>
            <a:extLst>
              <a:ext uri="{FF2B5EF4-FFF2-40B4-BE49-F238E27FC236}">
                <a16:creationId xmlns:a16="http://schemas.microsoft.com/office/drawing/2014/main" id="{02F9DDD1-80B0-6946-BB5F-44F92B39A0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9263" y="0"/>
            <a:ext cx="317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5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1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10" y="1480159"/>
            <a:ext cx="5204424" cy="4828567"/>
          </a:xfrm>
        </p:spPr>
        <p:txBody>
          <a:bodyPr>
            <a:normAutofit/>
          </a:bodyPr>
          <a:lstStyle/>
          <a:p>
            <a:r>
              <a:rPr lang="en-GB" dirty="0"/>
              <a:t>Demo video 2</a:t>
            </a:r>
          </a:p>
          <a:p>
            <a:pPr lvl="1"/>
            <a:r>
              <a:rPr lang="en-GB" dirty="0"/>
              <a:t>accuracy of detecting a single document</a:t>
            </a:r>
          </a:p>
          <a:p>
            <a:pPr lvl="1"/>
            <a:r>
              <a:rPr lang="en-GB" dirty="0"/>
              <a:t>partial occlusion of frame corners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Landmark detection model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aper Localization 3 97.6 accuracy muted">
            <a:hlinkClick r:id="" action="ppaction://media"/>
            <a:extLst>
              <a:ext uri="{FF2B5EF4-FFF2-40B4-BE49-F238E27FC236}">
                <a16:creationId xmlns:a16="http://schemas.microsoft.com/office/drawing/2014/main" id="{7633EC24-077E-A94F-A177-3A31A0121C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00931" y="0"/>
            <a:ext cx="3170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Model interface</a:t>
            </a:r>
          </a:p>
          <a:p>
            <a:pPr lvl="1"/>
            <a:r>
              <a:rPr lang="en-GB" dirty="0"/>
              <a:t>“x”: the image</a:t>
            </a:r>
          </a:p>
          <a:p>
            <a:pPr lvl="1"/>
            <a:r>
              <a:rPr lang="en-GB" dirty="0"/>
              <a:t>“y”: fixed-size “YOLO object detection layer”, is decoded into a list of object locations</a:t>
            </a:r>
          </a:p>
          <a:p>
            <a:pPr lvl="1"/>
            <a:r>
              <a:rPr lang="en-GB" dirty="0"/>
              <a:t>model learns to compute y from x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Object detection model (customized YOLOv2)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AB5AC7-3C4F-7445-A284-0392B2538517}"/>
              </a:ext>
            </a:extLst>
          </p:cNvPr>
          <p:cNvSpPr txBox="1"/>
          <p:nvPr/>
        </p:nvSpPr>
        <p:spPr>
          <a:xfrm>
            <a:off x="600932" y="4640130"/>
            <a:ext cx="1610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de-DE" dirty="0">
                <a:solidFill>
                  <a:schemeClr val="accent4">
                    <a:lumMod val="10000"/>
                  </a:schemeClr>
                </a:solidFill>
              </a:rPr>
              <a:t>e.g. 48×64 RGB</a:t>
            </a:r>
          </a:p>
          <a:p>
            <a:pPr lvl="0" algn="ctr"/>
            <a:r>
              <a:rPr lang="de-DE" dirty="0">
                <a:solidFill>
                  <a:schemeClr val="accent4">
                    <a:lumMod val="10000"/>
                  </a:schemeClr>
                </a:solidFill>
              </a:rPr>
              <a:t> color image</a:t>
            </a:r>
            <a:endParaRPr lang="en-GB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11" name="Picture 10" descr="A picture containing furniture, table&#13;&#10;&#13;&#10;Description automatically generated">
            <a:extLst>
              <a:ext uri="{FF2B5EF4-FFF2-40B4-BE49-F238E27FC236}">
                <a16:creationId xmlns:a16="http://schemas.microsoft.com/office/drawing/2014/main" id="{29430805-3567-6343-9504-313516FDE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73" y="4741131"/>
            <a:ext cx="1674781" cy="4443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839005-C99B-2E41-9B13-E2CC5E3DD7AD}"/>
              </a:ext>
            </a:extLst>
          </p:cNvPr>
          <p:cNvSpPr txBox="1"/>
          <p:nvPr/>
        </p:nvSpPr>
        <p:spPr>
          <a:xfrm>
            <a:off x="8590764" y="4654546"/>
            <a:ext cx="3000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10000"/>
                  </a:schemeClr>
                </a:solidFill>
              </a:rPr>
              <a:t>e.g. 12×16×5×14 floats</a:t>
            </a:r>
            <a:endParaRPr lang="en-GB" dirty="0">
              <a:solidFill>
                <a:schemeClr val="accent4">
                  <a:lumMod val="10000"/>
                </a:schemeClr>
              </a:solidFill>
            </a:endParaRPr>
          </a:p>
          <a:p>
            <a:endParaRPr lang="de-DE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de-DE" sz="900" dirty="0">
                <a:solidFill>
                  <a:schemeClr val="accent4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[customized YOLO object detection layer</a:t>
            </a:r>
          </a:p>
          <a:p>
            <a:r>
              <a:rPr lang="de-DE" sz="900" dirty="0">
                <a:solidFill>
                  <a:schemeClr val="accent4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gives a variable-length list of</a:t>
            </a:r>
          </a:p>
          <a:p>
            <a:r>
              <a:rPr lang="de-DE" sz="900" dirty="0">
                <a:solidFill>
                  <a:schemeClr val="accent4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quadrilaterals]</a:t>
            </a:r>
          </a:p>
        </p:txBody>
      </p:sp>
      <p:pic>
        <p:nvPicPr>
          <p:cNvPr id="15" name="Picture 14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305167CC-C1D2-5F43-8453-B97A88389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853" y="3744095"/>
            <a:ext cx="1761695" cy="2348926"/>
          </a:xfrm>
          <a:prstGeom prst="rect">
            <a:avLst/>
          </a:prstGeom>
        </p:spPr>
      </p:pic>
      <p:pic>
        <p:nvPicPr>
          <p:cNvPr id="17" name="Picture 16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8EB17BB0-62B1-9F4E-B89E-1D1019F7E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80" y="3744096"/>
            <a:ext cx="1761694" cy="23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3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Model architecture</a:t>
            </a:r>
          </a:p>
          <a:p>
            <a:pPr lvl="1"/>
            <a:r>
              <a:rPr lang="en-GB" dirty="0"/>
              <a:t>modification of YOLOv2</a:t>
            </a:r>
          </a:p>
          <a:p>
            <a:pPr lvl="2"/>
            <a:r>
              <a:rPr lang="en-GB" dirty="0"/>
              <a:t>smaller image, less kernels, backend architecture first inspired by VGG16, later by </a:t>
            </a:r>
            <a:r>
              <a:rPr lang="en-GB" dirty="0" err="1"/>
              <a:t>SqueezeNet</a:t>
            </a:r>
            <a:endParaRPr lang="en-GB" dirty="0"/>
          </a:p>
          <a:p>
            <a:pPr lvl="2"/>
            <a:r>
              <a:rPr lang="en-GB" dirty="0"/>
              <a:t>extension of original YOLOv2 output, allows to detect polygons instead of rectangles</a:t>
            </a:r>
          </a:p>
          <a:p>
            <a:pPr lvl="2"/>
            <a:r>
              <a:rPr lang="en-GB" dirty="0"/>
              <a:t>more grid cells per pixel</a:t>
            </a:r>
          </a:p>
          <a:p>
            <a:pPr lvl="2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Object detection model (customized YOLOv2)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A close up of a map&#13;&#10;&#13;&#10;Description automatically generated">
            <a:extLst>
              <a:ext uri="{FF2B5EF4-FFF2-40B4-BE49-F238E27FC236}">
                <a16:creationId xmlns:a16="http://schemas.microsoft.com/office/drawing/2014/main" id="{3D92CB7F-E7BF-6342-853B-ADE4A7B4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8" y="3483329"/>
            <a:ext cx="11023779" cy="303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7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Document scanning on mobile</a:t>
            </a:r>
          </a:p>
          <a:p>
            <a:r>
              <a:rPr lang="en-GB" dirty="0"/>
              <a:t>Previous approach to CV problems</a:t>
            </a:r>
          </a:p>
          <a:p>
            <a:r>
              <a:rPr lang="en-GB" dirty="0"/>
              <a:t>New data-driven solution (2 approaches)</a:t>
            </a:r>
          </a:p>
          <a:p>
            <a:endParaRPr lang="en-GB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814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10" y="1480159"/>
            <a:ext cx="5204424" cy="4828567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Training</a:t>
            </a:r>
          </a:p>
          <a:p>
            <a:pPr lvl="1"/>
            <a:r>
              <a:rPr lang="en-GB" dirty="0"/>
              <a:t>Problems:</a:t>
            </a:r>
          </a:p>
          <a:p>
            <a:pPr lvl="2"/>
            <a:r>
              <a:rPr lang="en-GB" dirty="0"/>
              <a:t>complicated architecture (custom loss function, custom accuracy)</a:t>
            </a:r>
          </a:p>
          <a:p>
            <a:pPr lvl="2"/>
            <a:r>
              <a:rPr lang="en-GB" dirty="0"/>
              <a:t>accuracy</a:t>
            </a:r>
          </a:p>
          <a:p>
            <a:pPr lvl="2"/>
            <a:r>
              <a:rPr lang="en-GB" dirty="0"/>
              <a:t>overfitting</a:t>
            </a:r>
          </a:p>
          <a:p>
            <a:pPr lvl="1"/>
            <a:r>
              <a:rPr lang="en-GB" dirty="0"/>
              <a:t>Things we tried:</a:t>
            </a:r>
          </a:p>
          <a:p>
            <a:pPr lvl="2"/>
            <a:r>
              <a:rPr lang="en-GB" dirty="0"/>
              <a:t>quite deep model (23 conv layers)</a:t>
            </a:r>
          </a:p>
          <a:p>
            <a:pPr lvl="2"/>
            <a:r>
              <a:rPr lang="en-GB" dirty="0"/>
              <a:t>regularization (using dropout, batch norm.)</a:t>
            </a:r>
          </a:p>
          <a:p>
            <a:pPr lvl="2"/>
            <a:r>
              <a:rPr lang="en-GB" dirty="0"/>
              <a:t>quite sophisticated data augmentation </a:t>
            </a:r>
            <a:r>
              <a:rPr lang="en-GB" b="1" dirty="0"/>
              <a:t>(training data contains no multiple document cases)</a:t>
            </a:r>
          </a:p>
          <a:p>
            <a:pPr lvl="1"/>
            <a:r>
              <a:rPr lang="en-GB" dirty="0"/>
              <a:t>Final result:</a:t>
            </a:r>
          </a:p>
          <a:p>
            <a:pPr lvl="2"/>
            <a:r>
              <a:rPr lang="en-GB" dirty="0"/>
              <a:t>99.7% training accuracy</a:t>
            </a:r>
          </a:p>
          <a:p>
            <a:pPr lvl="2"/>
            <a:r>
              <a:rPr lang="en-GB" dirty="0"/>
              <a:t>98.0% validation accuracy</a:t>
            </a:r>
          </a:p>
          <a:p>
            <a:pPr lvl="2"/>
            <a:r>
              <a:rPr lang="en-GB" dirty="0"/>
              <a:t>3 MB model size</a:t>
            </a:r>
          </a:p>
          <a:p>
            <a:pPr lvl="2"/>
            <a:r>
              <a:rPr lang="en-GB" dirty="0"/>
              <a:t>30fps on mobile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Object detection model (customized YOLOv2)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8CBC8A8-3D7A-164B-A2FE-576EEB366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40" y="148015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5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Random camera pose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Augmentation strategy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F8228-80DE-4142-AEEC-8BDD22E55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3" y="2430515"/>
            <a:ext cx="11582755" cy="33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5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Random camera pose + color changes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Augmentation strategy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7EDFD-921F-E144-B69E-8F5641408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9" y="2388776"/>
            <a:ext cx="11645455" cy="34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10" y="1480159"/>
            <a:ext cx="5204424" cy="4828567"/>
          </a:xfrm>
        </p:spPr>
        <p:txBody>
          <a:bodyPr>
            <a:normAutofit/>
          </a:bodyPr>
          <a:lstStyle/>
          <a:p>
            <a:r>
              <a:rPr lang="en-GB" dirty="0"/>
              <a:t>Demo video 1</a:t>
            </a:r>
          </a:p>
          <a:p>
            <a:pPr lvl="1"/>
            <a:r>
              <a:rPr lang="en-GB" dirty="0"/>
              <a:t>accuracy of detecting multiple documents in parallel</a:t>
            </a:r>
          </a:p>
          <a:p>
            <a:pPr lvl="1"/>
            <a:r>
              <a:rPr lang="en-GB" dirty="0"/>
              <a:t>almost the same computational complexity as compared to the landmark detection approach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Object detection model (customized YOLOv2)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aper detection muted">
            <a:hlinkClick r:id="" action="ppaction://media"/>
            <a:extLst>
              <a:ext uri="{FF2B5EF4-FFF2-40B4-BE49-F238E27FC236}">
                <a16:creationId xmlns:a16="http://schemas.microsoft.com/office/drawing/2014/main" id="{FFB23072-07F0-6D46-B4CF-A10368AC8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3232" y="0"/>
            <a:ext cx="317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10" y="1480159"/>
            <a:ext cx="5204424" cy="4828567"/>
          </a:xfrm>
        </p:spPr>
        <p:txBody>
          <a:bodyPr>
            <a:normAutofit/>
          </a:bodyPr>
          <a:lstStyle/>
          <a:p>
            <a:r>
              <a:rPr lang="en-GB" dirty="0"/>
              <a:t>Demo video 2</a:t>
            </a:r>
          </a:p>
          <a:p>
            <a:pPr lvl="1"/>
            <a:r>
              <a:rPr lang="en-GB" dirty="0"/>
              <a:t>integration into Expense Reader Scan SDK</a:t>
            </a:r>
          </a:p>
          <a:p>
            <a:pPr lvl="1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Object detection model (customized YOLOv2)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aper detection scan SDk muted">
            <a:hlinkClick r:id="" action="ppaction://media"/>
            <a:extLst>
              <a:ext uri="{FF2B5EF4-FFF2-40B4-BE49-F238E27FC236}">
                <a16:creationId xmlns:a16="http://schemas.microsoft.com/office/drawing/2014/main" id="{99B81737-50D4-2A43-91E6-10614436A3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00931" y="0"/>
            <a:ext cx="3856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7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10" y="1480159"/>
            <a:ext cx="5204424" cy="482856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Time spent</a:t>
            </a:r>
          </a:p>
          <a:p>
            <a:pPr lvl="1"/>
            <a:r>
              <a:rPr lang="en-GB" dirty="0"/>
              <a:t>2 months (vs 6 + 24 months for the earlier solutions)</a:t>
            </a:r>
          </a:p>
          <a:p>
            <a:pPr lvl="1"/>
            <a:r>
              <a:rPr lang="en-GB" dirty="0"/>
              <a:t>gained valuable Machine Learning know-how along the way</a:t>
            </a:r>
          </a:p>
          <a:p>
            <a:r>
              <a:rPr lang="en-GB" dirty="0"/>
              <a:t>Accuracy</a:t>
            </a:r>
          </a:p>
          <a:p>
            <a:pPr lvl="1"/>
            <a:r>
              <a:rPr lang="en-GB" dirty="0"/>
              <a:t>roughly doubled to ~98%</a:t>
            </a:r>
          </a:p>
          <a:p>
            <a:pPr lvl="1"/>
            <a:r>
              <a:rPr lang="en-GB" dirty="0"/>
              <a:t>practically solved</a:t>
            </a:r>
          </a:p>
          <a:p>
            <a:r>
              <a:rPr lang="en-GB" dirty="0"/>
              <a:t>Implementation</a:t>
            </a:r>
          </a:p>
          <a:p>
            <a:pPr lvl="1"/>
            <a:r>
              <a:rPr lang="en-GB" dirty="0"/>
              <a:t>model training is done in python</a:t>
            </a:r>
          </a:p>
          <a:p>
            <a:pPr lvl="1"/>
            <a:r>
              <a:rPr lang="en-GB" dirty="0"/>
              <a:t>model integration is done in iOS and Android separately</a:t>
            </a:r>
          </a:p>
          <a:p>
            <a:pPr lvl="1"/>
            <a:r>
              <a:rPr lang="en-GB" dirty="0"/>
              <a:t>very little platform-specific R&amp;D work needed in iOS and Android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Results 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DA0EA2-CC6F-E649-B26A-F8E7134BC1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394443"/>
              </p:ext>
            </p:extLst>
          </p:nvPr>
        </p:nvGraphicFramePr>
        <p:xfrm>
          <a:off x="5717112" y="3610869"/>
          <a:ext cx="5896817" cy="2516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DA5DD06-479C-A543-838B-84D37FF8A8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518850"/>
              </p:ext>
            </p:extLst>
          </p:nvPr>
        </p:nvGraphicFramePr>
        <p:xfrm>
          <a:off x="5894832" y="952936"/>
          <a:ext cx="5687235" cy="2522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51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2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9574405" cy="482856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Improve the model</a:t>
            </a:r>
          </a:p>
          <a:p>
            <a:pPr lvl="1"/>
            <a:r>
              <a:rPr lang="en-GB" dirty="0"/>
              <a:t>same accuracy with less FLOPs</a:t>
            </a:r>
          </a:p>
          <a:p>
            <a:pPr lvl="1"/>
            <a:r>
              <a:rPr lang="en-GB" dirty="0"/>
              <a:t>handle low light and other special situations</a:t>
            </a:r>
          </a:p>
          <a:p>
            <a:r>
              <a:rPr lang="en-GB" dirty="0"/>
              <a:t>Use image data from actual customers</a:t>
            </a:r>
          </a:p>
          <a:p>
            <a:pPr lvl="1"/>
            <a:r>
              <a:rPr lang="en-GB" dirty="0"/>
              <a:t>~3000 new images per week (as compared to original &lt;1000 training images)</a:t>
            </a:r>
          </a:p>
          <a:p>
            <a:pPr lvl="1"/>
            <a:r>
              <a:rPr lang="en-GB" dirty="0"/>
              <a:t>infrastructure almost ready</a:t>
            </a:r>
          </a:p>
          <a:p>
            <a:r>
              <a:rPr lang="en-GB" dirty="0"/>
              <a:t>Apply Machine Learning approach to other problems within Amadeus</a:t>
            </a:r>
          </a:p>
          <a:p>
            <a:pPr lvl="1"/>
            <a:r>
              <a:rPr lang="en-GB" dirty="0"/>
              <a:t>currently doing right that, we’re reworking the Expense Reader API’s extraction part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Next steps 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2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030418" y="2920041"/>
            <a:ext cx="2243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+mj-lt"/>
              </a:rPr>
              <a:t>Thank you!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GB" dirty="0"/>
              <a:t>You can follow us on: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GB" dirty="0"/>
              <a:t>AmadeusITgroup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GB" dirty="0"/>
              <a:t>amadeus.com</a:t>
            </a:r>
            <a:br>
              <a:rPr lang="en-GB" dirty="0"/>
            </a:br>
            <a:r>
              <a:rPr lang="en-GB" dirty="0"/>
              <a:t>Amadeus.com/blog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6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B2C654-C84E-2A44-BF92-8ED9C6A3B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711" y="1488538"/>
            <a:ext cx="8434039" cy="450859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Expense Reader Scan SDK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Helps business travellers using </a:t>
            </a:r>
            <a:r>
              <a:rPr lang="en-GB" b="1" dirty="0"/>
              <a:t>cytric Mobile</a:t>
            </a:r>
          </a:p>
          <a:p>
            <a:pPr>
              <a:spcBef>
                <a:spcPts val="0"/>
              </a:spcBef>
            </a:pPr>
            <a:r>
              <a:rPr lang="en-GB" b="1" dirty="0"/>
              <a:t>scan</a:t>
            </a:r>
            <a:r>
              <a:rPr lang="en-GB" dirty="0"/>
              <a:t> their expense </a:t>
            </a:r>
            <a:r>
              <a:rPr lang="en-GB" b="1" dirty="0"/>
              <a:t>receipts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8B9DF-3FA8-2041-BFE3-D21170031240}"/>
              </a:ext>
            </a:extLst>
          </p:cNvPr>
          <p:cNvSpPr txBox="1"/>
          <p:nvPr/>
        </p:nvSpPr>
        <p:spPr>
          <a:xfrm>
            <a:off x="9017001" y="1883217"/>
            <a:ext cx="195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cytric Mobile</a:t>
            </a:r>
          </a:p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+ Expense Reader Scan SDK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iOS + Android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D0335-1AD6-D341-9ADF-86C876502683}"/>
              </a:ext>
            </a:extLst>
          </p:cNvPr>
          <p:cNvSpPr txBox="1"/>
          <p:nvPr/>
        </p:nvSpPr>
        <p:spPr>
          <a:xfrm>
            <a:off x="1497470" y="5073806"/>
            <a:ext cx="2424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expense receipt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hotel, taxi, lunch, …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all over the world</a:t>
            </a:r>
          </a:p>
        </p:txBody>
      </p:sp>
    </p:spTree>
    <p:extLst>
      <p:ext uri="{BB962C8B-B14F-4D97-AF65-F5344CB8AC3E}">
        <p14:creationId xmlns:p14="http://schemas.microsoft.com/office/powerpoint/2010/main" val="346646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Demo video:</a:t>
            </a:r>
          </a:p>
          <a:p>
            <a:pPr lvl="1"/>
            <a:r>
              <a:rPr lang="en-GB" dirty="0"/>
              <a:t>scan feature in cytric Mobile</a:t>
            </a:r>
          </a:p>
          <a:p>
            <a:pPr lvl="2"/>
            <a:r>
              <a:rPr lang="en-GB" dirty="0"/>
              <a:t>guides the user while scanning</a:t>
            </a:r>
          </a:p>
          <a:p>
            <a:pPr lvl="2"/>
            <a:r>
              <a:rPr lang="en-GB" dirty="0"/>
              <a:t>produces a clean digital document</a:t>
            </a:r>
          </a:p>
          <a:p>
            <a:pPr lvl="1"/>
            <a:r>
              <a:rPr lang="en-GB" dirty="0"/>
              <a:t>Expense Reader API</a:t>
            </a:r>
          </a:p>
          <a:p>
            <a:pPr lvl="2"/>
            <a:r>
              <a:rPr lang="en-GB" dirty="0"/>
              <a:t>performs OCR and extracts data </a:t>
            </a:r>
          </a:p>
          <a:p>
            <a:pPr lvl="2"/>
            <a:r>
              <a:rPr lang="en-GB" dirty="0"/>
              <a:t>pre-fill expense form</a:t>
            </a:r>
          </a:p>
          <a:p>
            <a:pPr lvl="1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Expense Reader Scan SDK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  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cytric Mobile scan trimmed">
            <a:hlinkClick r:id="" action="ppaction://media"/>
            <a:extLst>
              <a:ext uri="{FF2B5EF4-FFF2-40B4-BE49-F238E27FC236}">
                <a16:creationId xmlns:a16="http://schemas.microsoft.com/office/drawing/2014/main" id="{55FE1DC6-7DC9-BA41-8854-3DCFBDCF23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9226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Expense Reader Scan SDK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What exactly is the job of </a:t>
            </a:r>
            <a:r>
              <a:rPr lang="en-GB" b="1" dirty="0"/>
              <a:t>mobile scan technology</a:t>
            </a:r>
            <a:r>
              <a:rPr lang="en-GB" dirty="0"/>
              <a:t>?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A743FC-0512-3241-A864-90264455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64" y="1914187"/>
            <a:ext cx="2414348" cy="3541967"/>
          </a:xfrm>
          <a:prstGeom prst="rect">
            <a:avLst/>
          </a:prstGeom>
          <a:ln w="38100">
            <a:solidFill>
              <a:schemeClr val="accent1"/>
            </a:solidFill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BDB566-5053-2F43-BCCB-6E59D1BA3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2" y="1914189"/>
            <a:ext cx="2651670" cy="354196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5A734D5-BCE2-1942-926C-A89FDC98FAE1}"/>
              </a:ext>
            </a:extLst>
          </p:cNvPr>
          <p:cNvSpPr/>
          <p:nvPr/>
        </p:nvSpPr>
        <p:spPr>
          <a:xfrm>
            <a:off x="5014278" y="2916283"/>
            <a:ext cx="1973780" cy="1537774"/>
          </a:xfrm>
          <a:prstGeom prst="rightArrow">
            <a:avLst/>
          </a:prstGeom>
          <a:solidFill>
            <a:srgbClr val="00A34E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Scan</a:t>
            </a:r>
          </a:p>
          <a:p>
            <a:pPr algn="ctr"/>
            <a:r>
              <a:rPr lang="en-US" dirty="0"/>
              <a:t>Technology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F8F5E-F75A-DC49-B860-71DA8CA1267E}"/>
              </a:ext>
            </a:extLst>
          </p:cNvPr>
          <p:cNvSpPr txBox="1"/>
          <p:nvPr/>
        </p:nvSpPr>
        <p:spPr>
          <a:xfrm>
            <a:off x="1930922" y="5615536"/>
            <a:ext cx="2168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dirty="0"/>
              <a:t>photo of a document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E8A701-4E39-5745-BE82-E9C31A0BC261}"/>
              </a:ext>
            </a:extLst>
          </p:cNvPr>
          <p:cNvSpPr txBox="1"/>
          <p:nvPr/>
        </p:nvSpPr>
        <p:spPr>
          <a:xfrm>
            <a:off x="7200749" y="5615536"/>
            <a:ext cx="333597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 algn="ctr"/>
            <a:r>
              <a:rPr lang="en-GB" dirty="0"/>
              <a:t>scan image</a:t>
            </a:r>
          </a:p>
          <a:p>
            <a:pPr lvl="0" algn="ctr"/>
            <a:r>
              <a:rPr lang="en-GB" dirty="0">
                <a:solidFill>
                  <a:srgbClr val="00A34E"/>
                </a:solidFill>
              </a:rPr>
              <a:t>(cropped, clean, suitable for OCR)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3AE0D9-DF2D-E848-ADF7-16982B6C2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578" y="4585599"/>
            <a:ext cx="2562078" cy="19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09" y="1031357"/>
            <a:ext cx="11228409" cy="5277369"/>
          </a:xfrm>
        </p:spPr>
        <p:txBody>
          <a:bodyPr/>
          <a:lstStyle/>
          <a:p>
            <a:r>
              <a:rPr lang="en-GB" dirty="0"/>
              <a:t>Problem to solve: “</a:t>
            </a:r>
            <a:r>
              <a:rPr lang="en-GB" b="1" dirty="0"/>
              <a:t>frame detection</a:t>
            </a:r>
            <a:r>
              <a:rPr lang="en-GB" dirty="0"/>
              <a:t>”</a:t>
            </a:r>
          </a:p>
          <a:p>
            <a:pPr lvl="1"/>
            <a:r>
              <a:rPr lang="en-GB" b="1" dirty="0"/>
              <a:t>guide the user </a:t>
            </a:r>
            <a:r>
              <a:rPr lang="en-GB" dirty="0"/>
              <a:t>in real-time while taking a photo</a:t>
            </a:r>
          </a:p>
          <a:p>
            <a:pPr lvl="1"/>
            <a:r>
              <a:rPr lang="en-GB" b="1" dirty="0"/>
              <a:t>crop</a:t>
            </a:r>
            <a:r>
              <a:rPr lang="en-GB" dirty="0"/>
              <a:t> &amp; do </a:t>
            </a:r>
            <a:r>
              <a:rPr lang="en-GB" b="1" dirty="0"/>
              <a:t>perspective</a:t>
            </a:r>
            <a:r>
              <a:rPr lang="en-GB" dirty="0"/>
              <a:t> correction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Expense Reader Scan SDK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b="1" dirty="0"/>
              <a:t> 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34DE6F-7E0C-0046-AB51-0312F95F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653" y="3017427"/>
            <a:ext cx="1800170" cy="26409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EDF3F2-6DA7-794B-8947-7FF5B7F0F0B1}"/>
              </a:ext>
            </a:extLst>
          </p:cNvPr>
          <p:cNvSpPr/>
          <p:nvPr/>
        </p:nvSpPr>
        <p:spPr>
          <a:xfrm>
            <a:off x="1600705" y="5778239"/>
            <a:ext cx="2828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photo or video of document</a:t>
            </a:r>
          </a:p>
          <a:p>
            <a:pPr lvl="0"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with detected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frame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E78055-7C1B-C249-892E-6808EB012B0A}"/>
              </a:ext>
            </a:extLst>
          </p:cNvPr>
          <p:cNvSpPr/>
          <p:nvPr/>
        </p:nvSpPr>
        <p:spPr>
          <a:xfrm>
            <a:off x="7386024" y="5778239"/>
            <a:ext cx="296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dirty="0">
                <a:solidFill>
                  <a:srgbClr val="005EB8"/>
                </a:solidFill>
              </a:rPr>
              <a:t>homography warp</a:t>
            </a:r>
          </a:p>
          <a:p>
            <a:pPr lvl="0" algn="ctr"/>
            <a:r>
              <a:rPr lang="en-GB" dirty="0">
                <a:solidFill>
                  <a:srgbClr val="005EB8"/>
                </a:solidFill>
              </a:rPr>
              <a:t>crop &amp; perspective correction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602D02B-6E0C-3E4D-96BD-DD748731A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35" y="3027015"/>
            <a:ext cx="1970604" cy="2632233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56ED7E89-6759-5A4E-B238-9A0125CDE465}"/>
              </a:ext>
            </a:extLst>
          </p:cNvPr>
          <p:cNvSpPr/>
          <p:nvPr/>
        </p:nvSpPr>
        <p:spPr>
          <a:xfrm>
            <a:off x="5109110" y="3569009"/>
            <a:ext cx="1973780" cy="1537774"/>
          </a:xfrm>
          <a:prstGeom prst="rightArrow">
            <a:avLst/>
          </a:prstGeom>
          <a:solidFill>
            <a:srgbClr val="00A34E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tell when to scan &amp; where to crop</a:t>
            </a:r>
          </a:p>
        </p:txBody>
      </p:sp>
    </p:spTree>
    <p:extLst>
      <p:ext uri="{BB962C8B-B14F-4D97-AF65-F5344CB8AC3E}">
        <p14:creationId xmlns:p14="http://schemas.microsoft.com/office/powerpoint/2010/main" val="180918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10" y="1480159"/>
            <a:ext cx="6235782" cy="4828567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Methods &amp; Technology:</a:t>
            </a:r>
          </a:p>
          <a:p>
            <a:pPr lvl="1"/>
            <a:r>
              <a:rPr lang="en-GB" dirty="0"/>
              <a:t>edge detection</a:t>
            </a:r>
          </a:p>
          <a:p>
            <a:pPr lvl="1"/>
            <a:r>
              <a:rPr lang="en-GB" dirty="0"/>
              <a:t>Hough transform</a:t>
            </a:r>
          </a:p>
          <a:p>
            <a:pPr lvl="1"/>
            <a:r>
              <a:rPr lang="en-GB" dirty="0"/>
              <a:t>non-max suppression</a:t>
            </a:r>
          </a:p>
          <a:p>
            <a:pPr lvl="1"/>
            <a:r>
              <a:rPr lang="en-GB" dirty="0"/>
              <a:t>local maxima</a:t>
            </a:r>
          </a:p>
          <a:p>
            <a:pPr lvl="1"/>
            <a:r>
              <a:rPr lang="en-GB" dirty="0"/>
              <a:t>lots of geometry &amp; linear algebra</a:t>
            </a:r>
          </a:p>
          <a:p>
            <a:pPr lvl="1"/>
            <a:r>
              <a:rPr lang="en-GB" dirty="0"/>
              <a:t>Accelerate (iOS), RenderScript (Android)</a:t>
            </a:r>
          </a:p>
          <a:p>
            <a:pPr lvl="1"/>
            <a:r>
              <a:rPr lang="en-GB" dirty="0"/>
              <a:t>detection accuracy</a:t>
            </a:r>
          </a:p>
          <a:p>
            <a:pPr lvl="2"/>
            <a:r>
              <a:rPr lang="en-GB" dirty="0"/>
              <a:t>48.75% (original algorithm)</a:t>
            </a:r>
          </a:p>
          <a:p>
            <a:pPr lvl="2"/>
            <a:r>
              <a:rPr lang="en-GB" b="1" dirty="0"/>
              <a:t>54.12%</a:t>
            </a:r>
            <a:r>
              <a:rPr lang="en-GB" dirty="0"/>
              <a:t> (after a major refactoring)</a:t>
            </a:r>
          </a:p>
          <a:p>
            <a:r>
              <a:rPr lang="en-GB" dirty="0"/>
              <a:t>Difficulties:</a:t>
            </a:r>
          </a:p>
          <a:p>
            <a:pPr lvl="1"/>
            <a:r>
              <a:rPr lang="en-GB" dirty="0"/>
              <a:t>algorithms are very </a:t>
            </a:r>
            <a:r>
              <a:rPr lang="en-GB" b="1" dirty="0"/>
              <a:t>difficult to implement </a:t>
            </a:r>
            <a:r>
              <a:rPr lang="en-GB" dirty="0"/>
              <a:t>and to maintain</a:t>
            </a:r>
          </a:p>
          <a:p>
            <a:pPr lvl="1"/>
            <a:r>
              <a:rPr lang="en-GB" dirty="0"/>
              <a:t>lots of computer vision expert knowledge required</a:t>
            </a:r>
          </a:p>
          <a:p>
            <a:pPr lvl="1"/>
            <a:r>
              <a:rPr lang="en-GB" dirty="0"/>
              <a:t>real-time capable implementation with </a:t>
            </a:r>
            <a:r>
              <a:rPr lang="en-GB" b="1" dirty="0"/>
              <a:t>platform-specific optimizations </a:t>
            </a:r>
            <a:r>
              <a:rPr lang="en-GB" dirty="0"/>
              <a:t>for iOS and Android</a:t>
            </a:r>
          </a:p>
          <a:p>
            <a:pPr lvl="1"/>
            <a:r>
              <a:rPr lang="en-GB" dirty="0"/>
              <a:t>compatibility with a </a:t>
            </a:r>
            <a:r>
              <a:rPr lang="en-GB" b="1" dirty="0"/>
              <a:t>wide range of devices</a:t>
            </a:r>
          </a:p>
          <a:p>
            <a:pPr lvl="1"/>
            <a:r>
              <a:rPr lang="en-GB" dirty="0"/>
              <a:t>“that’s not possible mentality” due to assumptions and simplifications in the model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Hand-crafted frame detection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Scan SDK demo">
            <a:hlinkClick r:id="" action="ppaction://media"/>
            <a:extLst>
              <a:ext uri="{FF2B5EF4-FFF2-40B4-BE49-F238E27FC236}">
                <a16:creationId xmlns:a16="http://schemas.microsoft.com/office/drawing/2014/main" id="{3877D4DB-F429-084B-B55D-D67179A5D7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5731" y="9144"/>
            <a:ext cx="386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492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10" y="1480159"/>
            <a:ext cx="7867752" cy="4828567"/>
          </a:xfrm>
        </p:spPr>
        <p:txBody>
          <a:bodyPr/>
          <a:lstStyle/>
          <a:p>
            <a:r>
              <a:rPr lang="en-GB" dirty="0"/>
              <a:t>Plan:</a:t>
            </a:r>
          </a:p>
          <a:p>
            <a:pPr lvl="1"/>
            <a:r>
              <a:rPr lang="en-GB" dirty="0">
                <a:solidFill>
                  <a:srgbClr val="CE0058"/>
                </a:solidFill>
              </a:rPr>
              <a:t>don’t try to improve the solution with more special knowledge (because it doesn’t scale well)</a:t>
            </a:r>
          </a:p>
          <a:p>
            <a:pPr lvl="1"/>
            <a:endParaRPr lang="en-GB" dirty="0">
              <a:solidFill>
                <a:srgbClr val="CE0058"/>
              </a:solidFill>
            </a:endParaRPr>
          </a:p>
          <a:p>
            <a:pPr lvl="1"/>
            <a:r>
              <a:rPr lang="en-GB" dirty="0"/>
              <a:t>instead, figure out how to </a:t>
            </a:r>
            <a:r>
              <a:rPr lang="en-GB" b="1" dirty="0"/>
              <a:t>reformulate the problem </a:t>
            </a:r>
            <a:r>
              <a:rPr lang="en-GB" dirty="0"/>
              <a:t>in terms of a Machine Learning model</a:t>
            </a:r>
          </a:p>
          <a:p>
            <a:pPr lvl="1"/>
            <a:r>
              <a:rPr lang="en-GB" b="1" dirty="0"/>
              <a:t>gather data </a:t>
            </a:r>
            <a:r>
              <a:rPr lang="en-GB" dirty="0"/>
              <a:t>(lots of input + output)</a:t>
            </a:r>
          </a:p>
          <a:p>
            <a:pPr lvl="1"/>
            <a:r>
              <a:rPr lang="en-GB" dirty="0"/>
              <a:t>understand in general how to </a:t>
            </a:r>
            <a:r>
              <a:rPr lang="en-GB" b="1" dirty="0"/>
              <a:t>train a ML model </a:t>
            </a:r>
            <a:r>
              <a:rPr lang="en-GB" dirty="0"/>
              <a:t>properly</a:t>
            </a:r>
          </a:p>
          <a:p>
            <a:pPr lvl="1"/>
            <a:r>
              <a:rPr lang="en-GB" dirty="0"/>
              <a:t>understand in general how to </a:t>
            </a:r>
            <a:r>
              <a:rPr lang="en-GB" b="1" dirty="0"/>
              <a:t>get a ML model running </a:t>
            </a:r>
            <a:r>
              <a:rPr lang="en-GB" dirty="0"/>
              <a:t>in iOS and Android, avoid custom implementations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Can’t we do all that with Machine Learning?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A drawing of a stop sign&#13;&#10;&#13;&#10;Description automatically generated">
            <a:extLst>
              <a:ext uri="{FF2B5EF4-FFF2-40B4-BE49-F238E27FC236}">
                <a16:creationId xmlns:a16="http://schemas.microsoft.com/office/drawing/2014/main" id="{1B376870-A040-544F-AEE3-EE36B04BA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93" y="1772490"/>
            <a:ext cx="1305190" cy="1128216"/>
          </a:xfrm>
          <a:prstGeom prst="rect">
            <a:avLst/>
          </a:prstGeom>
        </p:spPr>
      </p:pic>
      <p:pic>
        <p:nvPicPr>
          <p:cNvPr id="13" name="Picture 12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FFA07C44-3A40-C248-80C8-5163981E9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27" y="3851912"/>
            <a:ext cx="1019726" cy="81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4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3747763" cy="4828567"/>
          </a:xfrm>
        </p:spPr>
        <p:txBody>
          <a:bodyPr>
            <a:normAutofit/>
          </a:bodyPr>
          <a:lstStyle/>
          <a:p>
            <a:r>
              <a:rPr lang="en-GB" dirty="0"/>
              <a:t>Custom tool</a:t>
            </a:r>
          </a:p>
          <a:p>
            <a:pPr lvl="1"/>
            <a:r>
              <a:rPr lang="en-GB" dirty="0"/>
              <a:t>take new photos</a:t>
            </a:r>
          </a:p>
          <a:p>
            <a:pPr lvl="1"/>
            <a:r>
              <a:rPr lang="en-GB" dirty="0"/>
              <a:t>annotate frame for each photo</a:t>
            </a:r>
          </a:p>
          <a:p>
            <a:pPr lvl="1"/>
            <a:r>
              <a:rPr lang="en-GB" dirty="0"/>
              <a:t>multiple users</a:t>
            </a:r>
          </a:p>
          <a:p>
            <a:pPr lvl="1"/>
            <a:r>
              <a:rPr lang="en-GB" dirty="0"/>
              <a:t>AWS S3 bucket</a:t>
            </a:r>
          </a:p>
          <a:p>
            <a:r>
              <a:rPr lang="en-GB" dirty="0"/>
              <a:t>Acquisition</a:t>
            </a:r>
          </a:p>
          <a:p>
            <a:pPr lvl="1"/>
            <a:r>
              <a:rPr lang="en-GB" dirty="0"/>
              <a:t>2-3 people over a couple of days</a:t>
            </a:r>
          </a:p>
          <a:p>
            <a:pPr lvl="1"/>
            <a:r>
              <a:rPr lang="en-GB" b="1" dirty="0"/>
              <a:t>952</a:t>
            </a:r>
            <a:r>
              <a:rPr lang="en-GB" dirty="0"/>
              <a:t> pairs of photos and frames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data-driven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Data acquisition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57549C5-7671-2247-8AA8-08F84DA8F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14" y="1188933"/>
            <a:ext cx="2646791" cy="4379894"/>
          </a:xfrm>
          <a:prstGeom prst="rect">
            <a:avLst/>
          </a:prstGeom>
        </p:spPr>
      </p:pic>
      <p:pic>
        <p:nvPicPr>
          <p:cNvPr id="14" name="Picture 1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04B4E8D-0C35-8341-BF3E-DAD953138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29" y="1441339"/>
            <a:ext cx="2646791" cy="4379897"/>
          </a:xfrm>
          <a:prstGeom prst="rect">
            <a:avLst/>
          </a:prstGeom>
        </p:spPr>
      </p:pic>
      <p:pic>
        <p:nvPicPr>
          <p:cNvPr id="16" name="Picture 1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826096D-182D-B947-AC63-50D1DA6DA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50" y="1441336"/>
            <a:ext cx="2646790" cy="43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Confidential_PPT_template(widescreen).potx" id="{9F55400B-4F8D-4F57-881E-0C06144FFFCC}" vid="{AC25B820-798B-479D-9E6A-2E98C5432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Restricted_PPT_template widescreen</Template>
  <TotalTime>0</TotalTime>
  <Words>1967</Words>
  <Application>Microsoft Macintosh PowerPoint</Application>
  <PresentationFormat>Widescreen</PresentationFormat>
  <Paragraphs>402</Paragraphs>
  <Slides>27</Slides>
  <Notes>27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Lucida Grande</vt:lpstr>
      <vt:lpstr>Menlo</vt:lpstr>
      <vt:lpstr>Restricted_PPT_template widescreen</vt:lpstr>
      <vt:lpstr>Document detection using CNNs</vt:lpstr>
      <vt:lpstr>Agenda</vt:lpstr>
      <vt:lpstr>Expense Reader Scan SDK</vt:lpstr>
      <vt:lpstr>Expense Reader Scan SDK</vt:lpstr>
      <vt:lpstr>Expense Reader Scan SDK</vt:lpstr>
      <vt:lpstr>Expense Reader Scan SDK</vt:lpstr>
      <vt:lpstr>Previous approach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New data-driven solution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STAEMMLER</dc:creator>
  <cp:keywords>Confidential &amp; Restricted</cp:keywords>
  <cp:lastModifiedBy/>
  <cp:revision>1</cp:revision>
  <cp:lastPrinted>2018-11-12T16:13:09Z</cp:lastPrinted>
  <dcterms:created xsi:type="dcterms:W3CDTF">2018-10-29T08:27:55Z</dcterms:created>
  <dcterms:modified xsi:type="dcterms:W3CDTF">2018-11-29T15:58:00Z</dcterms:modified>
</cp:coreProperties>
</file>